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57" r:id="rId10"/>
    <p:sldId id="297" r:id="rId11"/>
    <p:sldId id="298" r:id="rId12"/>
    <p:sldId id="302" r:id="rId13"/>
    <p:sldId id="258" r:id="rId14"/>
    <p:sldId id="259" r:id="rId15"/>
    <p:sldId id="260" r:id="rId16"/>
    <p:sldId id="268" r:id="rId17"/>
    <p:sldId id="269" r:id="rId18"/>
    <p:sldId id="270" r:id="rId19"/>
    <p:sldId id="272"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293" r:id="rId39"/>
    <p:sldId id="294" r:id="rId40"/>
    <p:sldId id="295" r:id="rId4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A71D3A-332A-7980-C6DB-6ED0983F03E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16D63E7B-4CD9-1105-5858-C737FBACB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B6420B40-2F93-4151-9763-8BC314E357EB}"/>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EF9861F1-F155-AF28-E599-0C9560CE876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7349C815-C695-1301-BDDA-C1E7210EDBFE}"/>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30192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7882F9-E756-628F-B1FF-281BA35B7D6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029D1534-276F-62F0-3BCD-7C09239F83F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B8FB759-64A1-8EE7-FAE3-5FF886B5A35F}"/>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8AF3F8B3-0052-3920-8C5B-2DE085C0B6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ECFD0C6-A20A-1403-2E70-9F68EAB19814}"/>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404253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8D7818E-4F6C-40CA-A2CC-DC2D7C96357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6A0CE3E7-F5F3-F989-E604-7CA1EA39414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CF89DCD-8CD3-35EB-2012-E5D6B4EFF520}"/>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5963CE51-BDA2-E1C9-FC77-1E6C4617631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E3D8CF5-9D09-FA97-9B15-AD080BFA48D6}"/>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317878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AD2CDB-C5E0-A06D-87AC-78906AD93B6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7ADA71B-50AA-874A-45C0-35E35A30A8B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F908369-63EF-543D-D78A-3B8DE722C4E7}"/>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C6370184-C2F9-487D-745D-C68157C066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0090D8E-D02E-548D-0B7C-EC268B8B0AEF}"/>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32205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11E33D-6C90-6081-3A2B-567598B823E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0F5AB877-61D8-612E-2BB8-0A120AB9F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43BC6B09-41A4-E656-F706-4E07A9A4837B}"/>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C9D6F0F9-BE6D-9ABA-1BAE-C77E49A1E6B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9D4221C-C191-E3F6-8486-DBFC0359D9C9}"/>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20094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F33A9B-5DAB-6D2D-E63F-29A13735B3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1DABF17A-EC26-D7C2-C851-9AE66289256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F9E895ED-4EA5-6B59-9B6D-5B4308B1EF2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1E4C7B7B-DE24-4E89-D2B2-B6F5FCDD0C2D}"/>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6" name="Espaço Reservado para Rodapé 5">
            <a:extLst>
              <a:ext uri="{FF2B5EF4-FFF2-40B4-BE49-F238E27FC236}">
                <a16:creationId xmlns:a16="http://schemas.microsoft.com/office/drawing/2014/main" xmlns="" id="{4197F3D9-304A-B0FD-E6D1-9017131C04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4ACC8BAA-3FC1-C7CE-41CA-8D91D5BE4649}"/>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07423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E98BED-FF8C-B59E-1D29-A78EA918212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D307B4B-AA68-73FD-6DB4-E85509B24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EC33A7A1-0CC7-E56D-1DE2-1912729845A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3E127C28-3DEA-6888-FBFD-8E70014CC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31A7F3A0-26D1-C0D6-55D3-4E046C48F7B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BB42C665-A49F-5B3D-E7BF-B9DA41C72387}"/>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8" name="Espaço Reservado para Rodapé 7">
            <a:extLst>
              <a:ext uri="{FF2B5EF4-FFF2-40B4-BE49-F238E27FC236}">
                <a16:creationId xmlns:a16="http://schemas.microsoft.com/office/drawing/2014/main" xmlns="" id="{EDAC9167-A761-2942-414D-14CAA5D8C7B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C4544637-D2BC-9F5E-1871-70B78FBC003B}"/>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42540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CE033B-49DE-FF29-5EE2-FCFD21BD17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9CEE5765-E2AB-5791-1F07-F99D0D0F74B2}"/>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4" name="Espaço Reservado para Rodapé 3">
            <a:extLst>
              <a:ext uri="{FF2B5EF4-FFF2-40B4-BE49-F238E27FC236}">
                <a16:creationId xmlns:a16="http://schemas.microsoft.com/office/drawing/2014/main" xmlns="" id="{7872E490-17F0-12D5-65DB-DEB6A8B8963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8D6B6533-2774-8D1E-3439-0916303A5FDA}"/>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10906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6F314F8-19D8-A310-2BBC-0C8605B36B4D}"/>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3" name="Espaço Reservado para Rodapé 2">
            <a:extLst>
              <a:ext uri="{FF2B5EF4-FFF2-40B4-BE49-F238E27FC236}">
                <a16:creationId xmlns:a16="http://schemas.microsoft.com/office/drawing/2014/main" xmlns="" id="{CDE27C9C-3FE6-24F4-3853-8F2F06D995A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4C95840C-F638-9DB2-71B3-5DA1639F4948}"/>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25004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E74354-E119-BA47-8FD8-28C8843ED9C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275E32BA-92BE-D907-6326-A0DED94A7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D65AAD0F-8516-C2B3-5165-0AF890668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128DF74C-253B-9FCC-2833-06CE87B821FC}"/>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6" name="Espaço Reservado para Rodapé 5">
            <a:extLst>
              <a:ext uri="{FF2B5EF4-FFF2-40B4-BE49-F238E27FC236}">
                <a16:creationId xmlns:a16="http://schemas.microsoft.com/office/drawing/2014/main" xmlns="" id="{1FE75B80-A7DB-829F-0DA7-47DA13281A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2CA0EC13-20E5-5912-A72D-8E8787D62C5B}"/>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31641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15D469-20F7-D14B-ADBA-95560706900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DBE126A7-69C9-42B4-5D95-420D66CEA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708AD8BA-429A-22E2-195D-D7F1E5316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3BF89E2F-DB7E-58FF-2A20-DC668F77E15B}"/>
              </a:ext>
            </a:extLst>
          </p:cNvPr>
          <p:cNvSpPr>
            <a:spLocks noGrp="1"/>
          </p:cNvSpPr>
          <p:nvPr>
            <p:ph type="dt" sz="half" idx="10"/>
          </p:nvPr>
        </p:nvSpPr>
        <p:spPr/>
        <p:txBody>
          <a:bodyPr/>
          <a:lstStyle/>
          <a:p>
            <a:fld id="{3E2D1540-9641-4A23-A880-AE6F05DA0F2D}" type="datetimeFigureOut">
              <a:rPr lang="pt-BR" smtClean="0"/>
              <a:t>15/05/2025</a:t>
            </a:fld>
            <a:endParaRPr lang="pt-BR"/>
          </a:p>
        </p:txBody>
      </p:sp>
      <p:sp>
        <p:nvSpPr>
          <p:cNvPr id="6" name="Espaço Reservado para Rodapé 5">
            <a:extLst>
              <a:ext uri="{FF2B5EF4-FFF2-40B4-BE49-F238E27FC236}">
                <a16:creationId xmlns:a16="http://schemas.microsoft.com/office/drawing/2014/main" xmlns="" id="{7662C8D3-AF78-8E1F-AD42-56613ACE83D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84640A2-9D82-BA50-B99C-66C4018F5A3A}"/>
              </a:ext>
            </a:extLst>
          </p:cNvPr>
          <p:cNvSpPr>
            <a:spLocks noGrp="1"/>
          </p:cNvSpPr>
          <p:nvPr>
            <p:ph type="sldNum" sz="quarter" idx="12"/>
          </p:nvPr>
        </p:nvSpPr>
        <p:spPr/>
        <p:txBody>
          <a:bodyPr/>
          <a:lstStyle/>
          <a:p>
            <a:fld id="{586506C1-5D50-4F8C-8C3A-B8B1BF9A74E7}" type="slidenum">
              <a:rPr lang="pt-BR" smtClean="0"/>
              <a:t>‹nº›</a:t>
            </a:fld>
            <a:endParaRPr lang="pt-BR"/>
          </a:p>
        </p:txBody>
      </p:sp>
    </p:spTree>
    <p:extLst>
      <p:ext uri="{BB962C8B-B14F-4D97-AF65-F5344CB8AC3E}">
        <p14:creationId xmlns:p14="http://schemas.microsoft.com/office/powerpoint/2010/main" val="181358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8AD813E7-9305-A8A9-130B-4CA345EE0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0D5077CB-AF98-E012-C875-680AA5408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B40B34A-183A-A3E3-FEFB-21B8A4F18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D1540-9641-4A23-A880-AE6F05DA0F2D}" type="datetimeFigureOut">
              <a:rPr lang="pt-BR" smtClean="0"/>
              <a:t>15/05/2025</a:t>
            </a:fld>
            <a:endParaRPr lang="pt-BR"/>
          </a:p>
        </p:txBody>
      </p:sp>
      <p:sp>
        <p:nvSpPr>
          <p:cNvPr id="5" name="Espaço Reservado para Rodapé 4">
            <a:extLst>
              <a:ext uri="{FF2B5EF4-FFF2-40B4-BE49-F238E27FC236}">
                <a16:creationId xmlns:a16="http://schemas.microsoft.com/office/drawing/2014/main" xmlns="" id="{EEC84481-3088-74B5-52AF-6A7FE3322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EF3086C7-4C6E-6208-7A9F-351599AF1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06C1-5D50-4F8C-8C3A-B8B1BF9A74E7}" type="slidenum">
              <a:rPr lang="pt-BR" smtClean="0"/>
              <a:t>‹nº›</a:t>
            </a:fld>
            <a:endParaRPr lang="pt-BR"/>
          </a:p>
        </p:txBody>
      </p:sp>
    </p:spTree>
    <p:extLst>
      <p:ext uri="{BB962C8B-B14F-4D97-AF65-F5344CB8AC3E}">
        <p14:creationId xmlns:p14="http://schemas.microsoft.com/office/powerpoint/2010/main" val="102334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lanalto.gov.br/ccivil_03/_ato2019-2022/2021/lei/l14133.htm#art53%C2%A7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lanalto.gov.br/ccivil_03/_ato2019-2022/2021/Lei/L14133.htm#art2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lanalto.gov.br/ccivil_03/_ato2019-2022/2021/lei/l14133.htm#art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xmlns="" id="{58E6E225-7C4D-139B-6E52-505BB6E254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a:extLst>
              <a:ext uri="{FF2B5EF4-FFF2-40B4-BE49-F238E27FC236}">
                <a16:creationId xmlns:a16="http://schemas.microsoft.com/office/drawing/2014/main" xmlns="" id="{FFC7DE83-095F-CD62-DF6E-4A46F34ECA7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xmlns="" id="{3B9C58A7-956C-3A5E-8E84-198A6023C1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76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B47D1866-1A5B-BFC5-52E6-F92927C6A67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C0DCCB11-3D02-EDC3-82AD-A52656AD8933}"/>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PARENTESCO - NEPOTISMO</a:t>
            </a:r>
            <a:endParaRPr lang="pt-BR" dirty="0"/>
          </a:p>
        </p:txBody>
      </p:sp>
      <p:sp>
        <p:nvSpPr>
          <p:cNvPr id="6" name="Espaço Reservado para Conteúdo 5">
            <a:extLst>
              <a:ext uri="{FF2B5EF4-FFF2-40B4-BE49-F238E27FC236}">
                <a16:creationId xmlns:a16="http://schemas.microsoft.com/office/drawing/2014/main" xmlns="" id="{B1E3B7BC-321E-4143-0546-372741582336}"/>
              </a:ext>
            </a:extLst>
          </p:cNvPr>
          <p:cNvSpPr>
            <a:spLocks noGrp="1"/>
          </p:cNvSpPr>
          <p:nvPr>
            <p:ph idx="1"/>
          </p:nvPr>
        </p:nvSpPr>
        <p:spPr/>
        <p:txBody>
          <a:bodyPr>
            <a:normAutofit lnSpcReduction="10000"/>
          </a:bodyPr>
          <a:lstStyle/>
          <a:p>
            <a:pPr marL="0" indent="0">
              <a:buNone/>
            </a:pPr>
            <a:r>
              <a:rPr lang="pt-BR" b="1" dirty="0"/>
              <a:t>ART. 14 – não podem disputar a licitação</a:t>
            </a:r>
          </a:p>
          <a:p>
            <a:pPr marL="0" indent="0">
              <a:buNone/>
            </a:pPr>
            <a:endParaRPr lang="pt-BR" dirty="0"/>
          </a:p>
          <a:p>
            <a:pPr marL="0" indent="0" algn="just">
              <a:lnSpc>
                <a:spcPct val="150000"/>
              </a:lnSpc>
              <a:buNone/>
            </a:pPr>
            <a:r>
              <a:rPr lang="pt-BR" dirty="0"/>
              <a:t>	</a:t>
            </a:r>
            <a:r>
              <a:rPr lang="pt-BR" sz="2400" b="0" i="1" dirty="0">
                <a:solidFill>
                  <a:srgbClr val="000000"/>
                </a:solidFill>
                <a:effectLst/>
              </a:rPr>
              <a:t>IV - aquele que mantenha vínculo de natureza técnica, comercial, econômica, financeira, trabalhista ou civil com dirigente do órgão ou entidade contratante ou com agente público que desempenhe função na licitação ou atue na fiscalização ou na gestão do contrato, ou que deles seja cônjuge, companheiro ou parente em linha reta, colateral ou por afinidade, até o terceiro grau, devendo essa proibição constar expressamente do edital de licitação;</a:t>
            </a:r>
            <a:endParaRPr lang="pt-BR" sz="2400" i="1" dirty="0"/>
          </a:p>
        </p:txBody>
      </p:sp>
    </p:spTree>
    <p:extLst>
      <p:ext uri="{BB962C8B-B14F-4D97-AF65-F5344CB8AC3E}">
        <p14:creationId xmlns:p14="http://schemas.microsoft.com/office/powerpoint/2010/main" val="30600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D0F56666-43C5-3670-3757-3E7ED791906F}"/>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20F473F6-4D4E-04C0-89D1-8B563BC01F16}"/>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PARENTESCO - NEPOTISMO</a:t>
            </a:r>
            <a:endParaRPr lang="pt-BR" dirty="0"/>
          </a:p>
        </p:txBody>
      </p:sp>
      <p:sp>
        <p:nvSpPr>
          <p:cNvPr id="6" name="Espaço Reservado para Conteúdo 5">
            <a:extLst>
              <a:ext uri="{FF2B5EF4-FFF2-40B4-BE49-F238E27FC236}">
                <a16:creationId xmlns:a16="http://schemas.microsoft.com/office/drawing/2014/main" xmlns="" id="{43BD3FCF-9152-55A0-8F30-50EE020F63A9}"/>
              </a:ext>
            </a:extLst>
          </p:cNvPr>
          <p:cNvSpPr>
            <a:spLocks noGrp="1"/>
          </p:cNvSpPr>
          <p:nvPr>
            <p:ph idx="1"/>
          </p:nvPr>
        </p:nvSpPr>
        <p:spPr/>
        <p:txBody>
          <a:bodyPr>
            <a:normAutofit lnSpcReduction="10000"/>
          </a:bodyPr>
          <a:lstStyle/>
          <a:p>
            <a:pPr marL="0" indent="0">
              <a:buNone/>
            </a:pPr>
            <a:r>
              <a:rPr lang="pt-BR" b="1" dirty="0"/>
              <a:t>ART. 48 – terceirização</a:t>
            </a:r>
          </a:p>
          <a:p>
            <a:pPr marL="0" indent="0">
              <a:buNone/>
            </a:pPr>
            <a:endParaRPr lang="pt-BR" dirty="0"/>
          </a:p>
          <a:p>
            <a:pPr marL="0" indent="0" algn="just">
              <a:lnSpc>
                <a:spcPct val="150000"/>
              </a:lnSpc>
              <a:buNone/>
            </a:pPr>
            <a:r>
              <a:rPr lang="pt-BR" dirty="0"/>
              <a:t>	</a:t>
            </a:r>
            <a:r>
              <a:rPr lang="pt-BR" sz="2400" b="0" i="1" dirty="0">
                <a:solidFill>
                  <a:srgbClr val="000000"/>
                </a:solidFill>
                <a:effectLst/>
              </a:rPr>
              <a:t>Parágrafo único. Durante a vigência do contrato, é vedado ao contratado contratar cônjuge, companheiro ou parente em linha reta, colateral ou por afinidade, até o terceiro grau, de dirigente do órgão ou entidade contratante ou de agente público que desempenhe função na licitação ou atue na fiscalização ou na gestão do contrato, devendo essa proibição constar expressamente do edital de licitação.</a:t>
            </a:r>
            <a:endParaRPr lang="pt-BR" sz="2400" i="1" dirty="0"/>
          </a:p>
        </p:txBody>
      </p:sp>
    </p:spTree>
    <p:extLst>
      <p:ext uri="{BB962C8B-B14F-4D97-AF65-F5344CB8AC3E}">
        <p14:creationId xmlns:p14="http://schemas.microsoft.com/office/powerpoint/2010/main" val="116961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4C849E2-92A9-AFF1-8464-3315223C982C}"/>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84382C76-CADD-14B7-2EA5-AC1668A791E9}"/>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PARENTESCO - NEPOTISMO</a:t>
            </a:r>
            <a:endParaRPr lang="pt-BR" dirty="0"/>
          </a:p>
        </p:txBody>
      </p:sp>
      <p:sp>
        <p:nvSpPr>
          <p:cNvPr id="4" name="Espaço Reservado para Conteúdo 3">
            <a:extLst>
              <a:ext uri="{FF2B5EF4-FFF2-40B4-BE49-F238E27FC236}">
                <a16:creationId xmlns:a16="http://schemas.microsoft.com/office/drawing/2014/main" xmlns="" id="{71FD1C40-7804-92F3-37FC-75B5D7089AAD}"/>
              </a:ext>
            </a:extLst>
          </p:cNvPr>
          <p:cNvSpPr>
            <a:spLocks noGrp="1"/>
          </p:cNvSpPr>
          <p:nvPr>
            <p:ph idx="1"/>
          </p:nvPr>
        </p:nvSpPr>
        <p:spPr/>
        <p:txBody>
          <a:bodyPr>
            <a:noAutofit/>
          </a:bodyPr>
          <a:lstStyle/>
          <a:p>
            <a:pPr marL="0" indent="0">
              <a:buNone/>
            </a:pPr>
            <a:r>
              <a:rPr lang="pt-BR" sz="2400" b="1" dirty="0"/>
              <a:t>ART. 122 – subcontratação</a:t>
            </a:r>
          </a:p>
          <a:p>
            <a:pPr marL="0" indent="0" algn="just">
              <a:lnSpc>
                <a:spcPct val="150000"/>
              </a:lnSpc>
              <a:buNone/>
            </a:pPr>
            <a:r>
              <a:rPr lang="pt-BR" sz="2400" b="1" i="1" dirty="0"/>
              <a:t>	</a:t>
            </a:r>
            <a:r>
              <a:rPr lang="pt-BR" sz="2400" b="0" i="1" dirty="0">
                <a:solidFill>
                  <a:srgbClr val="000000"/>
                </a:solidFill>
                <a:effectLst/>
              </a:rPr>
              <a:t>§ 3º Será vedada a subcontratação de pessoa física ou jurídica, se aquela ou os dirigentes desta mantiverem </a:t>
            </a:r>
            <a:r>
              <a:rPr lang="pt-BR" sz="2400" b="1" i="1" dirty="0">
                <a:solidFill>
                  <a:srgbClr val="000000"/>
                </a:solidFill>
                <a:effectLst/>
              </a:rPr>
              <a:t>vínculo de natureza técnica, comercial, econômica, financeira, trabalhista ou civil</a:t>
            </a:r>
            <a:r>
              <a:rPr lang="pt-BR" sz="2400" b="0" i="1" dirty="0">
                <a:solidFill>
                  <a:srgbClr val="000000"/>
                </a:solidFill>
                <a:effectLst/>
              </a:rPr>
              <a:t> com dirigente do órgão ou entidade contratante ou com agente público que desempenhe função na licitação ou atue na fiscalização ou na gestão do contrato, ou se deles forem </a:t>
            </a:r>
            <a:r>
              <a:rPr lang="pt-BR" sz="2400" b="1" i="1" dirty="0">
                <a:solidFill>
                  <a:srgbClr val="000000"/>
                </a:solidFill>
                <a:effectLst/>
              </a:rPr>
              <a:t>cônjuge, companheiro ou parente em linha reta, colateral, ou por afinidade, até o terceiro grau</a:t>
            </a:r>
            <a:r>
              <a:rPr lang="pt-BR" sz="2400" b="0" i="1" dirty="0">
                <a:solidFill>
                  <a:srgbClr val="000000"/>
                </a:solidFill>
                <a:effectLst/>
              </a:rPr>
              <a:t>, devendo essa proibição constar expressamente do edital de licitação.</a:t>
            </a:r>
            <a:endParaRPr lang="pt-BR" sz="2400" b="1" i="1" dirty="0"/>
          </a:p>
        </p:txBody>
      </p:sp>
    </p:spTree>
    <p:extLst>
      <p:ext uri="{BB962C8B-B14F-4D97-AF65-F5344CB8AC3E}">
        <p14:creationId xmlns:p14="http://schemas.microsoft.com/office/powerpoint/2010/main" val="366254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4964FED-BF8D-AE06-C45D-77AAF0DC298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00DDE336-2C8E-DFB1-7402-547F74E6F9C7}"/>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REQUISITOS - FORMAÇÃO</a:t>
            </a:r>
          </a:p>
        </p:txBody>
      </p:sp>
      <p:sp>
        <p:nvSpPr>
          <p:cNvPr id="4" name="Espaço Reservado para Conteúdo 3">
            <a:extLst>
              <a:ext uri="{FF2B5EF4-FFF2-40B4-BE49-F238E27FC236}">
                <a16:creationId xmlns:a16="http://schemas.microsoft.com/office/drawing/2014/main" xmlns="" id="{5F30E6A8-DF34-1FD3-FF81-91AA6A058081}"/>
              </a:ext>
            </a:extLst>
          </p:cNvPr>
          <p:cNvSpPr>
            <a:spLocks noGrp="1"/>
          </p:cNvSpPr>
          <p:nvPr>
            <p:ph idx="1"/>
          </p:nvPr>
        </p:nvSpPr>
        <p:spPr/>
        <p:txBody>
          <a:bodyPr>
            <a:normAutofit/>
          </a:bodyPr>
          <a:lstStyle/>
          <a:p>
            <a:pPr marL="0" indent="0" algn="just">
              <a:lnSpc>
                <a:spcPct val="150000"/>
              </a:lnSpc>
              <a:buNone/>
            </a:pPr>
            <a:r>
              <a:rPr lang="pt-BR" b="1" dirty="0"/>
              <a:t>ART. 7º</a:t>
            </a:r>
          </a:p>
          <a:p>
            <a:pPr marL="0" indent="0" algn="just">
              <a:lnSpc>
                <a:spcPct val="150000"/>
              </a:lnSpc>
              <a:buNone/>
            </a:pPr>
            <a:r>
              <a:rPr lang="pt-BR" dirty="0"/>
              <a:t>	</a:t>
            </a:r>
            <a:r>
              <a:rPr lang="pt-BR" sz="2400" i="1" dirty="0"/>
              <a:t>II - tenham atribuições relacionadas a licitações e contratos </a:t>
            </a:r>
            <a:r>
              <a:rPr lang="pt-BR" sz="2400" b="1" i="1" dirty="0"/>
              <a:t>ou</a:t>
            </a:r>
            <a:r>
              <a:rPr lang="pt-BR" sz="2400" i="1" dirty="0"/>
              <a:t> possuam formação compatível </a:t>
            </a:r>
            <a:r>
              <a:rPr lang="pt-BR" sz="2400" b="1" i="1" dirty="0"/>
              <a:t>ou</a:t>
            </a:r>
            <a:r>
              <a:rPr lang="pt-BR" sz="2400" i="1" dirty="0"/>
              <a:t> qualificação atestada por certificação profissional emitida por escola de governo criada e mantida pelo poder público; e</a:t>
            </a:r>
          </a:p>
        </p:txBody>
      </p:sp>
    </p:spTree>
    <p:extLst>
      <p:ext uri="{BB962C8B-B14F-4D97-AF65-F5344CB8AC3E}">
        <p14:creationId xmlns:p14="http://schemas.microsoft.com/office/powerpoint/2010/main" val="377747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7D3BBC39-72E5-E632-969D-6BB3EC36A20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EA7C27AC-B79F-A8A3-C86A-FFAD43A7A82C}"/>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SEGREGAÇÃO DE FUNÇÕES</a:t>
            </a:r>
          </a:p>
        </p:txBody>
      </p:sp>
      <p:sp>
        <p:nvSpPr>
          <p:cNvPr id="4" name="Espaço Reservado para Conteúdo 3">
            <a:extLst>
              <a:ext uri="{FF2B5EF4-FFF2-40B4-BE49-F238E27FC236}">
                <a16:creationId xmlns:a16="http://schemas.microsoft.com/office/drawing/2014/main" xmlns="" id="{78B9577E-EE3C-0973-5CFD-E1B33116A55A}"/>
              </a:ext>
            </a:extLst>
          </p:cNvPr>
          <p:cNvSpPr>
            <a:spLocks noGrp="1"/>
          </p:cNvSpPr>
          <p:nvPr>
            <p:ph idx="1"/>
          </p:nvPr>
        </p:nvSpPr>
        <p:spPr/>
        <p:txBody>
          <a:bodyPr>
            <a:noAutofit/>
          </a:bodyPr>
          <a:lstStyle/>
          <a:p>
            <a:pPr marL="0" indent="0" algn="just">
              <a:lnSpc>
                <a:spcPct val="150000"/>
              </a:lnSpc>
              <a:buNone/>
            </a:pPr>
            <a:r>
              <a:rPr lang="pt-BR" b="1" dirty="0"/>
              <a:t>ART. 7º</a:t>
            </a:r>
          </a:p>
          <a:p>
            <a:pPr marL="0" indent="0" algn="just">
              <a:lnSpc>
                <a:spcPct val="150000"/>
              </a:lnSpc>
              <a:buNone/>
            </a:pPr>
            <a:r>
              <a:rPr lang="pt-BR" sz="2400" dirty="0"/>
              <a:t>	</a:t>
            </a:r>
            <a:r>
              <a:rPr lang="pt-BR" sz="2400" i="1" dirty="0"/>
              <a:t>§ 1º A autoridade referida no </a:t>
            </a:r>
            <a:r>
              <a:rPr lang="pt-BR" sz="2400" b="1" i="1" dirty="0"/>
              <a:t>caput</a:t>
            </a:r>
            <a:r>
              <a:rPr lang="pt-BR" sz="2400" i="1" dirty="0"/>
              <a:t> deste artigo </a:t>
            </a:r>
            <a:r>
              <a:rPr lang="pt-BR" sz="2400" b="1" i="1" dirty="0"/>
              <a:t>deverá observar o princípio da segregação de funções</a:t>
            </a:r>
            <a:r>
              <a:rPr lang="pt-BR" sz="2400" i="1" dirty="0"/>
              <a:t>, vedada a designação do mesmo agente público para atuação simultânea em funções mais suscetíveis a riscos, de modo a reduzir a possibilidade de ocultação de erros e de ocorrência de fraudes na respectiva contratação.</a:t>
            </a:r>
          </a:p>
        </p:txBody>
      </p:sp>
    </p:spTree>
    <p:extLst>
      <p:ext uri="{BB962C8B-B14F-4D97-AF65-F5344CB8AC3E}">
        <p14:creationId xmlns:p14="http://schemas.microsoft.com/office/powerpoint/2010/main" val="262584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B187BC00-C7E0-8043-CD1C-763824E4FB12}"/>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ABAA1DF2-68A3-B3B1-ED61-2B7D83B9FE67}"/>
              </a:ext>
            </a:extLst>
          </p:cNvPr>
          <p:cNvSpPr>
            <a:spLocks noGrp="1"/>
          </p:cNvSpPr>
          <p:nvPr>
            <p:ph type="title"/>
          </p:nvPr>
        </p:nvSpPr>
        <p:spPr/>
        <p:txBody>
          <a:bodyPr/>
          <a:lstStyle/>
          <a:p>
            <a:r>
              <a:rPr lang="pt-BR" b="1" dirty="0">
                <a:solidFill>
                  <a:schemeClr val="accent2"/>
                </a:solidFill>
                <a:latin typeface="Arial" panose="020B0604020202020204" pitchFamily="34" charset="0"/>
                <a:cs typeface="Arial" panose="020B0604020202020204" pitchFamily="34" charset="0"/>
              </a:rPr>
              <a:t>SEGREGAÇÃO DE FUNÇÕES</a:t>
            </a:r>
            <a:endParaRPr lang="pt-BR" dirty="0">
              <a:latin typeface="Arial" panose="020B0604020202020204" pitchFamily="34" charset="0"/>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04A1B4FB-3AD8-F116-C1CC-A6FAE63287BF}"/>
              </a:ext>
            </a:extLst>
          </p:cNvPr>
          <p:cNvSpPr>
            <a:spLocks noGrp="1"/>
          </p:cNvSpPr>
          <p:nvPr>
            <p:ph sz="half" idx="1"/>
          </p:nvPr>
        </p:nvSpPr>
        <p:spPr/>
        <p:txBody>
          <a:bodyPr>
            <a:normAutofit/>
          </a:bodyPr>
          <a:lstStyle/>
          <a:p>
            <a:pPr>
              <a:lnSpc>
                <a:spcPct val="150000"/>
              </a:lnSpc>
              <a:buFontTx/>
              <a:buChar char="-"/>
            </a:pPr>
            <a:r>
              <a:rPr lang="pt-BR" dirty="0"/>
              <a:t>ETP</a:t>
            </a:r>
          </a:p>
          <a:p>
            <a:pPr>
              <a:lnSpc>
                <a:spcPct val="150000"/>
              </a:lnSpc>
              <a:buFontTx/>
              <a:buChar char="-"/>
            </a:pPr>
            <a:r>
              <a:rPr lang="pt-BR" dirty="0"/>
              <a:t>PLANEJAMENTO</a:t>
            </a:r>
          </a:p>
          <a:p>
            <a:pPr>
              <a:lnSpc>
                <a:spcPct val="150000"/>
              </a:lnSpc>
              <a:buFontTx/>
              <a:buChar char="-"/>
            </a:pPr>
            <a:r>
              <a:rPr lang="pt-BR" dirty="0"/>
              <a:t>FORMAÇÃO DE PREÇO</a:t>
            </a:r>
          </a:p>
        </p:txBody>
      </p:sp>
      <p:sp>
        <p:nvSpPr>
          <p:cNvPr id="8" name="Espaço Reservado para Conteúdo 7"/>
          <p:cNvSpPr>
            <a:spLocks noGrp="1"/>
          </p:cNvSpPr>
          <p:nvPr>
            <p:ph sz="half" idx="2"/>
          </p:nvPr>
        </p:nvSpPr>
        <p:spPr/>
        <p:txBody>
          <a:bodyPr/>
          <a:lstStyle/>
          <a:p>
            <a:pPr>
              <a:lnSpc>
                <a:spcPct val="150000"/>
              </a:lnSpc>
              <a:buFontTx/>
              <a:buChar char="-"/>
            </a:pPr>
            <a:r>
              <a:rPr lang="pt-BR" dirty="0"/>
              <a:t>REQUISITANTE</a:t>
            </a:r>
          </a:p>
          <a:p>
            <a:pPr>
              <a:lnSpc>
                <a:spcPct val="150000"/>
              </a:lnSpc>
              <a:buFontTx/>
              <a:buChar char="-"/>
            </a:pPr>
            <a:r>
              <a:rPr lang="pt-BR" dirty="0"/>
              <a:t>GESTOR E FISCAL</a:t>
            </a:r>
          </a:p>
          <a:p>
            <a:pPr>
              <a:lnSpc>
                <a:spcPct val="150000"/>
              </a:lnSpc>
              <a:buFontTx/>
              <a:buChar char="-"/>
            </a:pPr>
            <a:r>
              <a:rPr lang="pt-BR" dirty="0"/>
              <a:t>CONDUTOR DO CERTAME</a:t>
            </a:r>
          </a:p>
        </p:txBody>
      </p:sp>
    </p:spTree>
    <p:extLst>
      <p:ext uri="{BB962C8B-B14F-4D97-AF65-F5344CB8AC3E}">
        <p14:creationId xmlns:p14="http://schemas.microsoft.com/office/powerpoint/2010/main" val="183284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4DD2DCC-5AF7-DA8E-C2B6-5C6ED6EE987D}"/>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F54959E-7539-0E8A-1568-B5DD8EEEE856}"/>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APOIO E PROTEÇÃO</a:t>
            </a:r>
          </a:p>
        </p:txBody>
      </p:sp>
      <p:sp>
        <p:nvSpPr>
          <p:cNvPr id="4" name="Espaço Reservado para Conteúdo 3">
            <a:extLst>
              <a:ext uri="{FF2B5EF4-FFF2-40B4-BE49-F238E27FC236}">
                <a16:creationId xmlns:a16="http://schemas.microsoft.com/office/drawing/2014/main" xmlns="" id="{947E4A8F-7577-19F4-9B20-85FBB72EDA0E}"/>
              </a:ext>
            </a:extLst>
          </p:cNvPr>
          <p:cNvSpPr>
            <a:spLocks noGrp="1"/>
          </p:cNvSpPr>
          <p:nvPr>
            <p:ph idx="1"/>
          </p:nvPr>
        </p:nvSpPr>
        <p:spPr/>
        <p:txBody>
          <a:bodyPr>
            <a:normAutofit fontScale="92500"/>
          </a:bodyPr>
          <a:lstStyle/>
          <a:p>
            <a:pPr marL="0" indent="0">
              <a:buNone/>
            </a:pPr>
            <a:r>
              <a:rPr lang="pt-BR" b="1" dirty="0"/>
              <a:t>ART. 8º</a:t>
            </a:r>
          </a:p>
          <a:p>
            <a:pPr marL="0" indent="0" algn="just">
              <a:lnSpc>
                <a:spcPct val="150000"/>
              </a:lnSpc>
              <a:buNone/>
            </a:pPr>
            <a:r>
              <a:rPr lang="pt-BR" dirty="0"/>
              <a:t>	</a:t>
            </a:r>
            <a:r>
              <a:rPr lang="pt-BR" sz="2400" b="0" i="1" dirty="0">
                <a:solidFill>
                  <a:srgbClr val="000000"/>
                </a:solidFill>
                <a:effectLst/>
                <a:latin typeface="Calibri (CORPO)"/>
              </a:rPr>
              <a:t>§ 3º As regras relativas à atuação do agente de contratação e da equipe de apoio, ao funcionamento da comissão de contratação e à atuação de fiscais e gestores de contratos de que trata esta Lei serão estabelecidas em regulamento, e </a:t>
            </a:r>
            <a:r>
              <a:rPr lang="pt-BR" sz="2400" b="1" i="1" dirty="0">
                <a:solidFill>
                  <a:srgbClr val="000000"/>
                </a:solidFill>
                <a:effectLst/>
                <a:latin typeface="Calibri (CORPO)"/>
              </a:rPr>
              <a:t>deverá ser prevista a possibilidade de eles contarem com o apoio dos órgãos de assessoramento jurídico e de controle interno para o desempenho das funções essenciais à execução do disposto nesta Lei</a:t>
            </a:r>
            <a:r>
              <a:rPr lang="pt-BR" sz="2400" b="0" i="1" dirty="0">
                <a:solidFill>
                  <a:srgbClr val="000000"/>
                </a:solidFill>
                <a:effectLst/>
                <a:latin typeface="Calibri (CORPO)"/>
              </a:rPr>
              <a:t>.</a:t>
            </a:r>
          </a:p>
          <a:p>
            <a:pPr marL="0" indent="0" algn="just">
              <a:lnSpc>
                <a:spcPct val="150000"/>
              </a:lnSpc>
              <a:buNone/>
            </a:pPr>
            <a:r>
              <a:rPr lang="pt-BR" sz="2400" i="1" dirty="0">
                <a:solidFill>
                  <a:srgbClr val="000000"/>
                </a:solidFill>
                <a:latin typeface="Calibri (CORPO)"/>
              </a:rPr>
              <a:t>	</a:t>
            </a:r>
            <a:r>
              <a:rPr lang="pt-BR" sz="2400" i="1" dirty="0">
                <a:latin typeface="Calibri (CORPO)"/>
                <a:cs typeface="Arial" panose="020B0604020202020204" pitchFamily="34" charset="0"/>
              </a:rPr>
              <a:t> *</a:t>
            </a:r>
            <a:r>
              <a:rPr lang="pt-BR" sz="2400" dirty="0">
                <a:latin typeface="Calibri (CORPO)"/>
                <a:cs typeface="Arial" panose="020B0604020202020204" pitchFamily="34" charset="0"/>
              </a:rPr>
              <a:t>Apoio ao desempenho das funções essenciais.</a:t>
            </a:r>
            <a:endParaRPr lang="pt-BR" sz="2400" i="1" dirty="0">
              <a:latin typeface="Calibri (CORPO)"/>
            </a:endParaRPr>
          </a:p>
        </p:txBody>
      </p:sp>
    </p:spTree>
    <p:extLst>
      <p:ext uri="{BB962C8B-B14F-4D97-AF65-F5344CB8AC3E}">
        <p14:creationId xmlns:p14="http://schemas.microsoft.com/office/powerpoint/2010/main" val="144430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656EE0F-3715-0126-1E03-DF63D2ADDD4C}"/>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220ACC2-2ECA-0643-72EC-31570417D133}"/>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APOIO E PROTEÇÃO</a:t>
            </a:r>
            <a:endParaRPr lang="pt-BR" dirty="0">
              <a:latin typeface="Arial" panose="020B0604020202020204" pitchFamily="34" charset="0"/>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EBB3E4BC-8D88-140A-E2BC-5EBA3DDE982B}"/>
              </a:ext>
            </a:extLst>
          </p:cNvPr>
          <p:cNvSpPr>
            <a:spLocks noGrp="1"/>
          </p:cNvSpPr>
          <p:nvPr>
            <p:ph idx="1"/>
          </p:nvPr>
        </p:nvSpPr>
        <p:spPr/>
        <p:txBody>
          <a:bodyPr>
            <a:normAutofit fontScale="92500"/>
          </a:bodyPr>
          <a:lstStyle/>
          <a:p>
            <a:pPr marL="0" indent="0" algn="just">
              <a:lnSpc>
                <a:spcPct val="150000"/>
              </a:lnSpc>
              <a:buNone/>
            </a:pPr>
            <a:r>
              <a:rPr lang="pt-BR" sz="2400" i="1" dirty="0">
                <a:latin typeface="Arial" panose="020B0604020202020204" pitchFamily="34" charset="0"/>
                <a:cs typeface="Arial" panose="020B0604020202020204" pitchFamily="34" charset="0"/>
              </a:rPr>
              <a:t>	</a:t>
            </a:r>
            <a:r>
              <a:rPr lang="pt-BR" sz="2400" b="0" i="1" dirty="0">
                <a:solidFill>
                  <a:srgbClr val="000000"/>
                </a:solidFill>
                <a:effectLst/>
                <a:latin typeface="Calibri (CORPO)"/>
              </a:rPr>
              <a:t> Art. 10. Se as autoridades competentes e os servidores públicos que tiverem participado dos procedimentos relacionados às licitações e aos contratos de que trata esta Lei precisarem defender-se nas esferas administrativa, controladora ou judicial </a:t>
            </a:r>
            <a:r>
              <a:rPr lang="pt-BR" sz="2400" b="1" i="1" dirty="0">
                <a:solidFill>
                  <a:srgbClr val="000000"/>
                </a:solidFill>
                <a:effectLst/>
                <a:latin typeface="Calibri (CORPO)"/>
              </a:rPr>
              <a:t>em razão de ato praticado com estrita observância de orientação constante em parecer jurídico elaborado na forma do </a:t>
            </a:r>
            <a:r>
              <a:rPr lang="pt-BR" sz="2400" b="1" i="1" dirty="0">
                <a:effectLst/>
                <a:latin typeface="Calibri (CORPO)"/>
                <a:hlinkClick r:id="rId3"/>
              </a:rPr>
              <a:t>§ 1º do art. 53 desta Lei</a:t>
            </a:r>
            <a:r>
              <a:rPr lang="pt-BR" sz="2400" b="1" i="1" dirty="0">
                <a:solidFill>
                  <a:srgbClr val="000000"/>
                </a:solidFill>
                <a:effectLst/>
                <a:latin typeface="Calibri (CORPO)"/>
              </a:rPr>
              <a:t>, </a:t>
            </a:r>
            <a:r>
              <a:rPr lang="pt-BR" sz="2400" b="0" i="1" dirty="0">
                <a:solidFill>
                  <a:srgbClr val="000000"/>
                </a:solidFill>
                <a:effectLst/>
                <a:latin typeface="Calibri (CORPO)"/>
              </a:rPr>
              <a:t>a advocacia pública promoverá, a critério do agente público, sua representação judicial ou extrajudicial.</a:t>
            </a:r>
          </a:p>
          <a:p>
            <a:pPr marL="0" indent="0" algn="just">
              <a:lnSpc>
                <a:spcPct val="150000"/>
              </a:lnSpc>
              <a:buNone/>
            </a:pPr>
            <a:r>
              <a:rPr lang="pt-BR" sz="2400" i="1" dirty="0">
                <a:solidFill>
                  <a:srgbClr val="000000"/>
                </a:solidFill>
                <a:latin typeface="Calibri (CORPO)"/>
              </a:rPr>
              <a:t>	</a:t>
            </a:r>
            <a:endParaRPr lang="pt-BR" sz="2400" i="1" dirty="0">
              <a:latin typeface="Calibri (CORPO)"/>
            </a:endParaRPr>
          </a:p>
        </p:txBody>
      </p:sp>
    </p:spTree>
    <p:extLst>
      <p:ext uri="{BB962C8B-B14F-4D97-AF65-F5344CB8AC3E}">
        <p14:creationId xmlns:p14="http://schemas.microsoft.com/office/powerpoint/2010/main" val="197054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4052045-127B-6F9A-1451-8ACFEF12A2C6}"/>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28D67023-5003-77A1-B6A7-B27CAE4F8FE9}"/>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APOIO E PROTEÇÃO</a:t>
            </a:r>
            <a:endParaRPr lang="pt-BR" b="1" dirty="0">
              <a:solidFill>
                <a:schemeClr val="accent2"/>
              </a:solidFill>
              <a:latin typeface="+mn-lt"/>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BAC11F47-F8E2-85F0-1EC2-C647934BF9BA}"/>
              </a:ext>
            </a:extLst>
          </p:cNvPr>
          <p:cNvSpPr>
            <a:spLocks noGrp="1"/>
          </p:cNvSpPr>
          <p:nvPr>
            <p:ph idx="1"/>
          </p:nvPr>
        </p:nvSpPr>
        <p:spPr/>
        <p:txBody>
          <a:bodyPr>
            <a:normAutofit/>
          </a:bodyPr>
          <a:lstStyle/>
          <a:p>
            <a:pPr marL="0" indent="0" algn="just">
              <a:lnSpc>
                <a:spcPct val="150000"/>
              </a:lnSpc>
              <a:buNone/>
            </a:pPr>
            <a:r>
              <a:rPr lang="pt-BR" sz="2400" b="0" i="1" dirty="0">
                <a:solidFill>
                  <a:srgbClr val="000000"/>
                </a:solidFill>
                <a:effectLst/>
                <a:latin typeface="+mj-lt"/>
              </a:rPr>
              <a:t>	</a:t>
            </a:r>
          </a:p>
          <a:p>
            <a:pPr marL="0" indent="0" algn="just">
              <a:lnSpc>
                <a:spcPct val="150000"/>
              </a:lnSpc>
              <a:buNone/>
            </a:pPr>
            <a:r>
              <a:rPr lang="pt-BR" sz="2400" i="1" dirty="0">
                <a:solidFill>
                  <a:srgbClr val="000000"/>
                </a:solidFill>
                <a:latin typeface="+mj-lt"/>
              </a:rPr>
              <a:t>	</a:t>
            </a:r>
            <a:r>
              <a:rPr lang="pt-BR" sz="2400" b="0" i="1" dirty="0">
                <a:solidFill>
                  <a:srgbClr val="000000"/>
                </a:solidFill>
                <a:effectLst/>
              </a:rPr>
              <a:t>§ 2º Aplica-se o disposto no </a:t>
            </a:r>
            <a:r>
              <a:rPr lang="pt-BR" sz="2400" b="1" i="1" dirty="0">
                <a:solidFill>
                  <a:srgbClr val="000000"/>
                </a:solidFill>
                <a:effectLst/>
              </a:rPr>
              <a:t>caput</a:t>
            </a:r>
            <a:r>
              <a:rPr lang="pt-BR" sz="2400" b="0" i="1" dirty="0">
                <a:solidFill>
                  <a:srgbClr val="000000"/>
                </a:solidFill>
                <a:effectLst/>
              </a:rPr>
              <a:t> deste artigo inclusive na hipótese de o agente público não mais ocupar o cargo, emprego ou função em que foi praticado o ato questionado.</a:t>
            </a:r>
          </a:p>
          <a:p>
            <a:pPr marL="0" indent="0" algn="just">
              <a:lnSpc>
                <a:spcPct val="150000"/>
              </a:lnSpc>
              <a:buNone/>
            </a:pPr>
            <a:r>
              <a:rPr lang="pt-BR" sz="2400" i="1" dirty="0">
                <a:solidFill>
                  <a:srgbClr val="000000"/>
                </a:solidFill>
              </a:rPr>
              <a:t>	</a:t>
            </a:r>
            <a:r>
              <a:rPr lang="pt-BR" sz="2400" i="1" dirty="0">
                <a:solidFill>
                  <a:srgbClr val="000000"/>
                </a:solidFill>
                <a:latin typeface="Calibri (CORPO)"/>
              </a:rPr>
              <a:t> * Proteção quando seguir orientações. </a:t>
            </a:r>
            <a:endParaRPr lang="pt-BR" sz="2400" i="1" dirty="0"/>
          </a:p>
        </p:txBody>
      </p:sp>
    </p:spTree>
    <p:extLst>
      <p:ext uri="{BB962C8B-B14F-4D97-AF65-F5344CB8AC3E}">
        <p14:creationId xmlns:p14="http://schemas.microsoft.com/office/powerpoint/2010/main" val="66924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DB5DB781-2B34-A3AE-FBBF-CDD5F2EC06A3}"/>
              </a:ext>
            </a:extLst>
          </p:cNvPr>
          <p:cNvPicPr>
            <a:picLocks noChangeAspect="1"/>
          </p:cNvPicPr>
          <p:nvPr/>
        </p:nvPicPr>
        <p:blipFill>
          <a:blip r:embed="rId2"/>
          <a:stretch>
            <a:fillRect/>
          </a:stretch>
        </p:blipFill>
        <p:spPr>
          <a:xfrm>
            <a:off x="0" y="0"/>
            <a:ext cx="12192000" cy="6858000"/>
          </a:xfrm>
          <a:prstGeom prst="rect">
            <a:avLst/>
          </a:prstGeom>
        </p:spPr>
      </p:pic>
      <p:sp>
        <p:nvSpPr>
          <p:cNvPr id="12" name="Título 11"/>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DESIGNAÇÃO</a:t>
            </a:r>
            <a:endParaRPr lang="pt-BR" dirty="0"/>
          </a:p>
        </p:txBody>
      </p:sp>
      <p:sp>
        <p:nvSpPr>
          <p:cNvPr id="4" name="Espaço Reservado para Conteúdo 3">
            <a:extLst>
              <a:ext uri="{FF2B5EF4-FFF2-40B4-BE49-F238E27FC236}">
                <a16:creationId xmlns:a16="http://schemas.microsoft.com/office/drawing/2014/main" xmlns="" id="{618BA162-7C4E-1820-3098-B682D5399A1E}"/>
              </a:ext>
            </a:extLst>
          </p:cNvPr>
          <p:cNvSpPr>
            <a:spLocks noGrp="1"/>
          </p:cNvSpPr>
          <p:nvPr>
            <p:ph idx="1"/>
          </p:nvPr>
        </p:nvSpPr>
        <p:spPr/>
        <p:txBody>
          <a:bodyPr>
            <a:normAutofit/>
          </a:bodyPr>
          <a:lstStyle/>
          <a:p>
            <a:pPr marL="0" indent="0" algn="just">
              <a:lnSpc>
                <a:spcPct val="150000"/>
              </a:lnSpc>
              <a:buNone/>
            </a:pPr>
            <a:r>
              <a:rPr lang="pt-BR" dirty="0">
                <a:latin typeface="Arial" panose="020B0604020202020204" pitchFamily="34" charset="0"/>
                <a:cs typeface="Arial" panose="020B0604020202020204" pitchFamily="34" charset="0"/>
              </a:rPr>
              <a:t>	</a:t>
            </a:r>
          </a:p>
          <a:p>
            <a:pPr marL="0" indent="0" algn="just">
              <a:lnSpc>
                <a:spcPct val="150000"/>
              </a:lnSpc>
              <a:buNone/>
            </a:pPr>
            <a:r>
              <a:rPr lang="pt-BR" dirty="0">
                <a:latin typeface="Arial" panose="020B0604020202020204" pitchFamily="34" charset="0"/>
                <a:cs typeface="Arial" panose="020B0604020202020204" pitchFamily="34" charset="0"/>
              </a:rPr>
              <a:t>	- Exercerão funções ou cargos?</a:t>
            </a:r>
          </a:p>
          <a:p>
            <a:pPr marL="0" indent="0" algn="just">
              <a:lnSpc>
                <a:spcPct val="150000"/>
              </a:lnSpc>
              <a:buNone/>
            </a:pPr>
            <a:r>
              <a:rPr lang="pt-BR" dirty="0">
                <a:latin typeface="Arial" panose="020B0604020202020204" pitchFamily="34" charset="0"/>
                <a:cs typeface="Arial" panose="020B0604020202020204" pitchFamily="34" charset="0"/>
              </a:rPr>
              <a:t>	- Tem prazo/período essa designação?</a:t>
            </a:r>
          </a:p>
          <a:p>
            <a:pPr marL="0" indent="0" algn="just">
              <a:lnSpc>
                <a:spcPct val="150000"/>
              </a:lnSpc>
              <a:buNone/>
            </a:pPr>
            <a:r>
              <a:rPr lang="pt-BR" dirty="0">
                <a:latin typeface="Arial" panose="020B0604020202020204" pitchFamily="34" charset="0"/>
                <a:cs typeface="Arial" panose="020B0604020202020204" pitchFamily="34" charset="0"/>
              </a:rPr>
              <a:t>	- Pode acumular atribuições?</a:t>
            </a:r>
            <a:endParaRPr lang="pt-BR" dirty="0"/>
          </a:p>
        </p:txBody>
      </p:sp>
      <p:sp>
        <p:nvSpPr>
          <p:cNvPr id="7" name="Espaço Reservado para Conteúdo 6">
            <a:extLst>
              <a:ext uri="{FF2B5EF4-FFF2-40B4-BE49-F238E27FC236}">
                <a16:creationId xmlns:a16="http://schemas.microsoft.com/office/drawing/2014/main" xmlns="" id="{96F16B27-3927-912D-527D-23F43BCA02EF}"/>
              </a:ext>
            </a:extLst>
          </p:cNvPr>
          <p:cNvSpPr>
            <a:spLocks noGrp="1"/>
          </p:cNvSpPr>
          <p:nvPr>
            <p:ph sz="quarter" idx="4294967295"/>
          </p:nvPr>
        </p:nvSpPr>
        <p:spPr>
          <a:xfrm>
            <a:off x="7008813" y="2505075"/>
            <a:ext cx="5183187" cy="3684588"/>
          </a:xfrm>
        </p:spPr>
        <p:txBody>
          <a:bodyPr>
            <a:normAutofit/>
          </a:bodyPr>
          <a:lstStyle/>
          <a:p>
            <a:pPr marL="0" indent="0" algn="just">
              <a:lnSpc>
                <a:spcPct val="150000"/>
              </a:lnSpc>
              <a:buNone/>
            </a:pPr>
            <a:endParaRPr lang="pt-BR" sz="2800" dirty="0">
              <a:latin typeface="Arial" panose="020B0604020202020204" pitchFamily="34" charset="0"/>
              <a:cs typeface="Arial" panose="020B0604020202020204" pitchFamily="34" charset="0"/>
            </a:endParaRPr>
          </a:p>
          <a:p>
            <a:endParaRPr lang="pt-BR" dirty="0"/>
          </a:p>
          <a:p>
            <a:endParaRPr lang="pt-BR" dirty="0"/>
          </a:p>
        </p:txBody>
      </p:sp>
    </p:spTree>
    <p:extLst>
      <p:ext uri="{BB962C8B-B14F-4D97-AF65-F5344CB8AC3E}">
        <p14:creationId xmlns:p14="http://schemas.microsoft.com/office/powerpoint/2010/main" val="345641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F8BE478C-EB42-CA68-18A6-A17509EA09FE}"/>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9E8EDD40-EDF7-B2ED-2BCD-AAF6C877565C}"/>
              </a:ext>
            </a:extLst>
          </p:cNvPr>
          <p:cNvSpPr>
            <a:spLocks noGrp="1"/>
          </p:cNvSpPr>
          <p:nvPr>
            <p:ph type="ctrTitle"/>
          </p:nvPr>
        </p:nvSpPr>
        <p:spPr>
          <a:xfrm>
            <a:off x="1524000" y="1122363"/>
            <a:ext cx="9144000" cy="1925637"/>
          </a:xfrm>
        </p:spPr>
        <p:txBody>
          <a:bodyPr/>
          <a:lstStyle/>
          <a:p>
            <a:r>
              <a:rPr lang="pt-BR"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DESIGNAÇÃO DE EQUIPE LICITATÓRIA</a:t>
            </a:r>
          </a:p>
        </p:txBody>
      </p:sp>
      <p:sp>
        <p:nvSpPr>
          <p:cNvPr id="4" name="Subtítulo 3">
            <a:extLst>
              <a:ext uri="{FF2B5EF4-FFF2-40B4-BE49-F238E27FC236}">
                <a16:creationId xmlns:a16="http://schemas.microsoft.com/office/drawing/2014/main" xmlns="" id="{EEC459C2-CBE7-64E3-9C90-3AB42CD93B8D}"/>
              </a:ext>
            </a:extLst>
          </p:cNvPr>
          <p:cNvSpPr>
            <a:spLocks noGrp="1"/>
          </p:cNvSpPr>
          <p:nvPr>
            <p:ph type="subTitle" idx="1"/>
          </p:nvPr>
        </p:nvSpPr>
        <p:spPr/>
        <p:txBody>
          <a:bodyPr>
            <a:normAutofit/>
          </a:bodyPr>
          <a:lstStyle/>
          <a:p>
            <a:pPr algn="just"/>
            <a:r>
              <a:rPr lang="pt-BR" dirty="0" err="1">
                <a:latin typeface="Times New Roman" panose="02020603050405020304" pitchFamily="18" charset="0"/>
                <a:cs typeface="Times New Roman" panose="02020603050405020304" pitchFamily="18" charset="0"/>
              </a:rPr>
              <a:t>PROFª</a:t>
            </a:r>
            <a:r>
              <a:rPr lang="pt-BR" dirty="0">
                <a:latin typeface="Times New Roman" panose="02020603050405020304" pitchFamily="18" charset="0"/>
                <a:cs typeface="Times New Roman" panose="02020603050405020304" pitchFamily="18" charset="0"/>
              </a:rPr>
              <a:t> JULIANA FIORESE</a:t>
            </a:r>
          </a:p>
          <a:p>
            <a:pPr algn="just"/>
            <a:r>
              <a:rPr lang="pt-BR" dirty="0">
                <a:latin typeface="Times New Roman" panose="02020603050405020304" pitchFamily="18" charset="0"/>
                <a:cs typeface="Times New Roman" panose="02020603050405020304" pitchFamily="18" charset="0"/>
              </a:rPr>
              <a:t>Bacharel em Direito pela PUC-PR, </a:t>
            </a:r>
            <a:r>
              <a:rPr lang="pt-BR" dirty="0" smtClean="0">
                <a:latin typeface="Times New Roman" panose="02020603050405020304" pitchFamily="18" charset="0"/>
                <a:cs typeface="Times New Roman" panose="02020603050405020304" pitchFamily="18" charset="0"/>
              </a:rPr>
              <a:t>assessora </a:t>
            </a:r>
            <a:r>
              <a:rPr lang="pt-BR" dirty="0">
                <a:latin typeface="Times New Roman" panose="02020603050405020304" pitchFamily="18" charset="0"/>
                <a:cs typeface="Times New Roman" panose="02020603050405020304" pitchFamily="18" charset="0"/>
              </a:rPr>
              <a:t>pública na prefeitura de Curitiba há </a:t>
            </a:r>
            <a:r>
              <a:rPr lang="pt-BR" dirty="0" smtClean="0">
                <a:latin typeface="Times New Roman" panose="02020603050405020304" pitchFamily="18" charset="0"/>
                <a:cs typeface="Times New Roman" panose="02020603050405020304" pitchFamily="18" charset="0"/>
              </a:rPr>
              <a:t>16 </a:t>
            </a:r>
            <a:r>
              <a:rPr lang="pt-BR" dirty="0">
                <a:latin typeface="Times New Roman" panose="02020603050405020304" pitchFamily="18" charset="0"/>
                <a:cs typeface="Times New Roman" panose="02020603050405020304" pitchFamily="18" charset="0"/>
              </a:rPr>
              <a:t>anos, especialista em licitações, contratos e </a:t>
            </a:r>
            <a:r>
              <a:rPr lang="pt-BR" dirty="0" smtClean="0">
                <a:latin typeface="Times New Roman" panose="02020603050405020304" pitchFamily="18" charset="0"/>
                <a:cs typeface="Times New Roman" panose="02020603050405020304" pitchFamily="18" charset="0"/>
              </a:rPr>
              <a:t>convênios</a:t>
            </a:r>
            <a:r>
              <a:rPr lang="pt-BR" dirty="0" smtClean="0">
                <a:latin typeface="Times New Roman" panose="02020603050405020304" pitchFamily="18" charset="0"/>
                <a:cs typeface="Times New Roman" panose="02020603050405020304" pitchFamily="18" charset="0"/>
              </a:rPr>
              <a:t>. Analista Master </a:t>
            </a:r>
            <a:r>
              <a:rPr lang="pt-BR" smtClean="0">
                <a:latin typeface="Times New Roman" panose="02020603050405020304" pitchFamily="18" charset="0"/>
                <a:cs typeface="Times New Roman" panose="02020603050405020304" pitchFamily="18" charset="0"/>
              </a:rPr>
              <a:t>de Licitações. </a:t>
            </a:r>
            <a:r>
              <a:rPr lang="pt-BR" dirty="0" err="1" smtClean="0">
                <a:latin typeface="Times New Roman" panose="02020603050405020304" pitchFamily="18" charset="0"/>
                <a:cs typeface="Times New Roman" panose="02020603050405020304" pitchFamily="18" charset="0"/>
              </a:rPr>
              <a:t>Parecerista</a:t>
            </a:r>
            <a:r>
              <a:rPr lang="pt-BR" dirty="0" smtClean="0">
                <a:latin typeface="Times New Roman" panose="02020603050405020304" pitchFamily="18" charset="0"/>
                <a:cs typeface="Times New Roman" panose="02020603050405020304" pitchFamily="18" charset="0"/>
              </a:rPr>
              <a:t>.</a:t>
            </a:r>
            <a:endParaRPr lang="pt-BR" dirty="0"/>
          </a:p>
        </p:txBody>
      </p:sp>
    </p:spTree>
    <p:extLst>
      <p:ext uri="{BB962C8B-B14F-4D97-AF65-F5344CB8AC3E}">
        <p14:creationId xmlns:p14="http://schemas.microsoft.com/office/powerpoint/2010/main" val="284085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9BB0B326-5175-6092-5DE9-DD09C40088F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A746261C-A513-29FF-9EDF-0BC436B2C409}"/>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DESIGNAÇÃO</a:t>
            </a:r>
            <a:endParaRPr lang="pt-BR" dirty="0"/>
          </a:p>
        </p:txBody>
      </p:sp>
      <p:sp>
        <p:nvSpPr>
          <p:cNvPr id="6" name="Espaço Reservado para Conteúdo 5">
            <a:extLst>
              <a:ext uri="{FF2B5EF4-FFF2-40B4-BE49-F238E27FC236}">
                <a16:creationId xmlns:a16="http://schemas.microsoft.com/office/drawing/2014/main" xmlns="" id="{0D13F5C3-C67C-0C92-A7A0-8B9E5E2BA789}"/>
              </a:ext>
            </a:extLst>
          </p:cNvPr>
          <p:cNvSpPr>
            <a:spLocks noGrp="1"/>
          </p:cNvSpPr>
          <p:nvPr>
            <p:ph idx="1"/>
          </p:nvPr>
        </p:nvSpPr>
        <p:spPr/>
        <p:txBody>
          <a:bodyPr>
            <a:normAutofit/>
          </a:bodyPr>
          <a:lstStyle/>
          <a:p>
            <a:pPr marL="0" indent="0">
              <a:buNone/>
            </a:pPr>
            <a:r>
              <a:rPr lang="pt-BR" u="sng" dirty="0"/>
              <a:t>PRAZO:</a:t>
            </a:r>
          </a:p>
          <a:p>
            <a:pPr marL="0" indent="0" algn="just">
              <a:lnSpc>
                <a:spcPct val="150000"/>
              </a:lnSpc>
              <a:buNone/>
            </a:pPr>
            <a:r>
              <a:rPr lang="pt-BR" sz="2400" dirty="0"/>
              <a:t>	ART. 8º</a:t>
            </a:r>
          </a:p>
          <a:p>
            <a:pPr marL="0" indent="0" algn="just">
              <a:lnSpc>
                <a:spcPct val="150000"/>
              </a:lnSpc>
              <a:buNone/>
            </a:pPr>
            <a:r>
              <a:rPr lang="pt-BR" sz="2400" dirty="0"/>
              <a:t>	</a:t>
            </a:r>
            <a:r>
              <a:rPr lang="pt-BR" sz="2400" b="0" i="1" dirty="0">
                <a:solidFill>
                  <a:srgbClr val="000000"/>
                </a:solidFill>
                <a:effectLst/>
              </a:rPr>
              <a:t>§ 4º Em </a:t>
            </a:r>
            <a:r>
              <a:rPr lang="pt-BR" sz="2400" b="1" i="1" dirty="0">
                <a:solidFill>
                  <a:srgbClr val="000000"/>
                </a:solidFill>
                <a:effectLst/>
              </a:rPr>
              <a:t>licitação que envolva bens ou serviços especiais </a:t>
            </a:r>
            <a:r>
              <a:rPr lang="pt-BR" sz="2400" b="0" i="1" dirty="0">
                <a:solidFill>
                  <a:srgbClr val="000000"/>
                </a:solidFill>
                <a:effectLst/>
              </a:rPr>
              <a:t>cujo objeto não seja rotineiramente contratado pela Administração, poderá ser contratado, </a:t>
            </a:r>
            <a:r>
              <a:rPr lang="pt-BR" sz="2400" b="1" i="1" dirty="0">
                <a:solidFill>
                  <a:srgbClr val="000000"/>
                </a:solidFill>
                <a:effectLst/>
              </a:rPr>
              <a:t>por prazo determinado</a:t>
            </a:r>
            <a:r>
              <a:rPr lang="pt-BR" sz="2400" b="0" i="1" dirty="0">
                <a:solidFill>
                  <a:srgbClr val="000000"/>
                </a:solidFill>
                <a:effectLst/>
              </a:rPr>
              <a:t>, serviço de empresa ou de profissional especializado para assessorar os agentes públicos responsáveis pela condução da licitação.</a:t>
            </a:r>
            <a:endParaRPr lang="pt-BR" sz="2400" i="1" dirty="0"/>
          </a:p>
        </p:txBody>
      </p:sp>
    </p:spTree>
    <p:extLst>
      <p:ext uri="{BB962C8B-B14F-4D97-AF65-F5344CB8AC3E}">
        <p14:creationId xmlns:p14="http://schemas.microsoft.com/office/powerpoint/2010/main" val="357951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8416837-909B-4999-DD70-93BCAB232438}"/>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B6B8E409-15CE-8F23-EFCD-0CABD1E41814}"/>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DESIGNAÇÃO</a:t>
            </a:r>
            <a:endParaRPr lang="pt-BR" dirty="0"/>
          </a:p>
        </p:txBody>
      </p:sp>
      <p:sp>
        <p:nvSpPr>
          <p:cNvPr id="6" name="Espaço Reservado para Conteúdo 5">
            <a:extLst>
              <a:ext uri="{FF2B5EF4-FFF2-40B4-BE49-F238E27FC236}">
                <a16:creationId xmlns:a16="http://schemas.microsoft.com/office/drawing/2014/main" xmlns="" id="{60B5BBEF-2820-3345-E894-A310E765664F}"/>
              </a:ext>
            </a:extLst>
          </p:cNvPr>
          <p:cNvSpPr>
            <a:spLocks noGrp="1"/>
          </p:cNvSpPr>
          <p:nvPr>
            <p:ph idx="1"/>
          </p:nvPr>
        </p:nvSpPr>
        <p:spPr/>
        <p:txBody>
          <a:bodyPr>
            <a:normAutofit/>
          </a:bodyPr>
          <a:lstStyle/>
          <a:p>
            <a:pPr marL="0" indent="0">
              <a:buNone/>
            </a:pPr>
            <a:r>
              <a:rPr lang="pt-BR" u="sng" dirty="0"/>
              <a:t>PRAZO:</a:t>
            </a:r>
          </a:p>
          <a:p>
            <a:pPr marL="0" indent="0" algn="just">
              <a:lnSpc>
                <a:spcPct val="150000"/>
              </a:lnSpc>
              <a:buNone/>
            </a:pPr>
            <a:r>
              <a:rPr lang="pt-BR" dirty="0"/>
              <a:t>	ART. 6º</a:t>
            </a:r>
          </a:p>
          <a:p>
            <a:pPr marL="0" indent="0" algn="just">
              <a:lnSpc>
                <a:spcPct val="150000"/>
              </a:lnSpc>
              <a:buNone/>
            </a:pPr>
            <a:r>
              <a:rPr lang="pt-BR" dirty="0"/>
              <a:t>	</a:t>
            </a:r>
            <a:r>
              <a:rPr lang="pt-BR" b="0" i="1" dirty="0">
                <a:solidFill>
                  <a:srgbClr val="000000"/>
                </a:solidFill>
                <a:effectLst/>
              </a:rPr>
              <a:t>L - comissão de contratação: conjunto de agentes públicos indicados pela Administração, </a:t>
            </a:r>
            <a:r>
              <a:rPr lang="pt-BR" b="1" i="1" dirty="0">
                <a:solidFill>
                  <a:srgbClr val="000000"/>
                </a:solidFill>
                <a:effectLst/>
              </a:rPr>
              <a:t>em caráter permanente ou especial</a:t>
            </a:r>
            <a:r>
              <a:rPr lang="pt-BR" b="0" i="1" dirty="0">
                <a:solidFill>
                  <a:srgbClr val="000000"/>
                </a:solidFill>
                <a:effectLst/>
              </a:rPr>
              <a:t>, com a função de receber, examinar e julgar documentos relativos às licitações e aos procedimentos auxiliares;</a:t>
            </a:r>
            <a:endParaRPr lang="pt-BR" i="1" dirty="0"/>
          </a:p>
        </p:txBody>
      </p:sp>
    </p:spTree>
    <p:extLst>
      <p:ext uri="{BB962C8B-B14F-4D97-AF65-F5344CB8AC3E}">
        <p14:creationId xmlns:p14="http://schemas.microsoft.com/office/powerpoint/2010/main" val="75312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BDA94EA9-87F7-6C02-5403-B2CBBC9429B0}"/>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5711F7EC-5F09-AE38-99F3-9290D22B4DF4}"/>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DESIGNAÇÃO</a:t>
            </a:r>
            <a:endParaRPr lang="pt-BR" dirty="0"/>
          </a:p>
        </p:txBody>
      </p:sp>
      <p:sp>
        <p:nvSpPr>
          <p:cNvPr id="6" name="Espaço Reservado para Conteúdo 5">
            <a:extLst>
              <a:ext uri="{FF2B5EF4-FFF2-40B4-BE49-F238E27FC236}">
                <a16:creationId xmlns:a16="http://schemas.microsoft.com/office/drawing/2014/main" xmlns="" id="{58950DAE-035D-9B69-E8A2-30ADB217F79A}"/>
              </a:ext>
            </a:extLst>
          </p:cNvPr>
          <p:cNvSpPr>
            <a:spLocks noGrp="1"/>
          </p:cNvSpPr>
          <p:nvPr>
            <p:ph idx="1"/>
          </p:nvPr>
        </p:nvSpPr>
        <p:spPr/>
        <p:txBody>
          <a:bodyPr/>
          <a:lstStyle/>
          <a:p>
            <a:pPr marL="0" indent="0">
              <a:buNone/>
            </a:pPr>
            <a:r>
              <a:rPr lang="pt-BR" u="sng" dirty="0"/>
              <a:t>ACÚMULO DE ATRIBUIÇÕES:</a:t>
            </a:r>
          </a:p>
          <a:p>
            <a:pPr marL="0" indent="0">
              <a:buNone/>
            </a:pPr>
            <a:endParaRPr lang="pt-BR" u="sng" dirty="0"/>
          </a:p>
          <a:p>
            <a:pPr marL="0" indent="0">
              <a:buNone/>
            </a:pPr>
            <a:r>
              <a:rPr lang="pt-BR" dirty="0"/>
              <a:t>	- Observar o princípio da segregação de funções.</a:t>
            </a:r>
          </a:p>
          <a:p>
            <a:pPr marL="0" indent="0">
              <a:buNone/>
            </a:pPr>
            <a:r>
              <a:rPr lang="pt-BR" dirty="0"/>
              <a:t>	</a:t>
            </a:r>
          </a:p>
        </p:txBody>
      </p:sp>
    </p:spTree>
    <p:extLst>
      <p:ext uri="{BB962C8B-B14F-4D97-AF65-F5344CB8AC3E}">
        <p14:creationId xmlns:p14="http://schemas.microsoft.com/office/powerpoint/2010/main" val="382371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75BA3DF-9E1B-F314-02AC-8AA5B3FD28E8}"/>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286686AE-3A11-6055-76F3-A37FFF725ECD}"/>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REGULAMENTO PRÓPRIO</a:t>
            </a:r>
            <a:endParaRPr lang="pt-BR" dirty="0"/>
          </a:p>
        </p:txBody>
      </p:sp>
      <p:sp>
        <p:nvSpPr>
          <p:cNvPr id="6" name="Espaço Reservado para Conteúdo 5">
            <a:extLst>
              <a:ext uri="{FF2B5EF4-FFF2-40B4-BE49-F238E27FC236}">
                <a16:creationId xmlns:a16="http://schemas.microsoft.com/office/drawing/2014/main" xmlns="" id="{2D6C50E0-D169-C0F1-979D-60DED08F6BE1}"/>
              </a:ext>
            </a:extLst>
          </p:cNvPr>
          <p:cNvSpPr>
            <a:spLocks noGrp="1"/>
          </p:cNvSpPr>
          <p:nvPr>
            <p:ph idx="1"/>
          </p:nvPr>
        </p:nvSpPr>
        <p:spPr/>
        <p:txBody>
          <a:bodyPr>
            <a:noAutofit/>
          </a:bodyPr>
          <a:lstStyle/>
          <a:p>
            <a:pPr marL="0" indent="0" algn="just">
              <a:lnSpc>
                <a:spcPct val="150000"/>
              </a:lnSpc>
              <a:buNone/>
            </a:pPr>
            <a:r>
              <a:rPr lang="pt-BR" b="1" dirty="0"/>
              <a:t>ART. 8°</a:t>
            </a:r>
          </a:p>
          <a:p>
            <a:pPr marL="0" indent="0" algn="just">
              <a:lnSpc>
                <a:spcPct val="150000"/>
              </a:lnSpc>
              <a:buNone/>
            </a:pPr>
            <a:r>
              <a:rPr lang="pt-BR" sz="2400" dirty="0"/>
              <a:t>	</a:t>
            </a:r>
            <a:r>
              <a:rPr lang="pt-BR" sz="2400" b="0" i="1" dirty="0">
                <a:solidFill>
                  <a:srgbClr val="000000"/>
                </a:solidFill>
                <a:effectLst/>
              </a:rPr>
              <a:t>§ 3º As regras relativas à atuação do agente de contratação e da equipe de apoio, ao funcionamento da comissão de contratação e à atuação de fiscais e gestores de contratos de que trata esta Lei </a:t>
            </a:r>
            <a:r>
              <a:rPr lang="pt-BR" sz="2400" b="1" i="1" dirty="0">
                <a:solidFill>
                  <a:srgbClr val="000000"/>
                </a:solidFill>
                <a:effectLst/>
              </a:rPr>
              <a:t>serão estabelecidas em regulamento</a:t>
            </a:r>
            <a:r>
              <a:rPr lang="pt-BR" sz="2400" b="0" i="1" dirty="0">
                <a:solidFill>
                  <a:srgbClr val="000000"/>
                </a:solidFill>
                <a:effectLst/>
              </a:rPr>
              <a:t>, e deverá ser prevista a possibilidade de eles contarem com o apoio dos órgãos de assessoramento jurídico e de controle interno para o desempenho das funções essenciais à execução do disposto nesta Lei.</a:t>
            </a:r>
            <a:r>
              <a:rPr lang="pt-BR" sz="2400" i="1" dirty="0"/>
              <a:t>	</a:t>
            </a:r>
          </a:p>
          <a:p>
            <a:pPr marL="0" indent="0" algn="just">
              <a:lnSpc>
                <a:spcPct val="150000"/>
              </a:lnSpc>
              <a:buNone/>
            </a:pPr>
            <a:endParaRPr lang="pt-BR" sz="2400" dirty="0"/>
          </a:p>
          <a:p>
            <a:pPr marL="0" indent="0" algn="just">
              <a:lnSpc>
                <a:spcPct val="150000"/>
              </a:lnSpc>
              <a:buNone/>
            </a:pPr>
            <a:endParaRPr lang="pt-BR" sz="2400" dirty="0"/>
          </a:p>
        </p:txBody>
      </p:sp>
    </p:spTree>
    <p:extLst>
      <p:ext uri="{BB962C8B-B14F-4D97-AF65-F5344CB8AC3E}">
        <p14:creationId xmlns:p14="http://schemas.microsoft.com/office/powerpoint/2010/main" val="43875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A7DED849-99C3-F31F-7FEE-E5A010822CB8}"/>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C53D046F-D3ED-8813-43B4-9BB2B3461A86}"/>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REGULAMENTO PRÓPRIO</a:t>
            </a:r>
            <a:endParaRPr lang="pt-BR" dirty="0"/>
          </a:p>
        </p:txBody>
      </p:sp>
      <p:sp>
        <p:nvSpPr>
          <p:cNvPr id="6" name="Espaço Reservado para Conteúdo 5">
            <a:extLst>
              <a:ext uri="{FF2B5EF4-FFF2-40B4-BE49-F238E27FC236}">
                <a16:creationId xmlns:a16="http://schemas.microsoft.com/office/drawing/2014/main" xmlns="" id="{5E2247DB-FE8D-C6AD-448D-F662BCF383A1}"/>
              </a:ext>
            </a:extLst>
          </p:cNvPr>
          <p:cNvSpPr>
            <a:spLocks noGrp="1"/>
          </p:cNvSpPr>
          <p:nvPr>
            <p:ph idx="1"/>
          </p:nvPr>
        </p:nvSpPr>
        <p:spPr/>
        <p:txBody>
          <a:bodyPr/>
          <a:lstStyle/>
          <a:p>
            <a:pPr marL="0" indent="0" algn="just">
              <a:lnSpc>
                <a:spcPct val="150000"/>
              </a:lnSpc>
              <a:buNone/>
            </a:pPr>
            <a:r>
              <a:rPr lang="pt-BR" sz="2800" dirty="0"/>
              <a:t>	- Competências</a:t>
            </a:r>
          </a:p>
          <a:p>
            <a:pPr marL="0" indent="0" algn="just">
              <a:lnSpc>
                <a:spcPct val="150000"/>
              </a:lnSpc>
              <a:buNone/>
            </a:pPr>
            <a:r>
              <a:rPr lang="pt-BR" sz="2800" dirty="0"/>
              <a:t>	- Requisitos</a:t>
            </a:r>
          </a:p>
          <a:p>
            <a:pPr marL="0" indent="0" algn="just">
              <a:lnSpc>
                <a:spcPct val="150000"/>
              </a:lnSpc>
              <a:buNone/>
            </a:pPr>
            <a:r>
              <a:rPr lang="pt-BR" sz="2800" dirty="0"/>
              <a:t>	- Remuneração</a:t>
            </a:r>
          </a:p>
          <a:p>
            <a:pPr marL="0" indent="0" algn="just">
              <a:lnSpc>
                <a:spcPct val="150000"/>
              </a:lnSpc>
              <a:buNone/>
            </a:pPr>
            <a:r>
              <a:rPr lang="pt-BR" sz="2800" dirty="0"/>
              <a:t>	- Responsabilização</a:t>
            </a:r>
          </a:p>
          <a:p>
            <a:pPr marL="0" indent="0" algn="just">
              <a:lnSpc>
                <a:spcPct val="150000"/>
              </a:lnSpc>
              <a:buNone/>
            </a:pPr>
            <a:r>
              <a:rPr lang="pt-BR" sz="2800" dirty="0"/>
              <a:t>	</a:t>
            </a:r>
            <a:endParaRPr lang="pt-BR" dirty="0"/>
          </a:p>
        </p:txBody>
      </p:sp>
    </p:spTree>
    <p:extLst>
      <p:ext uri="{BB962C8B-B14F-4D97-AF65-F5344CB8AC3E}">
        <p14:creationId xmlns:p14="http://schemas.microsoft.com/office/powerpoint/2010/main" val="214571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8323F57-7E4E-5523-7201-C7A8492C5325}"/>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D220798B-C43C-EBDE-83EB-5185EEC58CA0}"/>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CAPACITAÇÃO</a:t>
            </a:r>
            <a:endParaRPr lang="pt-BR" dirty="0"/>
          </a:p>
        </p:txBody>
      </p:sp>
      <p:sp>
        <p:nvSpPr>
          <p:cNvPr id="6" name="Espaço Reservado para Conteúdo 5">
            <a:extLst>
              <a:ext uri="{FF2B5EF4-FFF2-40B4-BE49-F238E27FC236}">
                <a16:creationId xmlns:a16="http://schemas.microsoft.com/office/drawing/2014/main" xmlns="" id="{6DC40A20-7D84-50F2-A79C-C6898ADA0545}"/>
              </a:ext>
            </a:extLst>
          </p:cNvPr>
          <p:cNvSpPr>
            <a:spLocks noGrp="1"/>
          </p:cNvSpPr>
          <p:nvPr>
            <p:ph idx="1"/>
          </p:nvPr>
        </p:nvSpPr>
        <p:spPr/>
        <p:txBody>
          <a:bodyPr>
            <a:normAutofit fontScale="92500" lnSpcReduction="10000"/>
          </a:bodyPr>
          <a:lstStyle/>
          <a:p>
            <a:pPr marL="0" indent="0" algn="just">
              <a:lnSpc>
                <a:spcPct val="150000"/>
              </a:lnSpc>
              <a:buNone/>
            </a:pPr>
            <a:r>
              <a:rPr lang="pt-BR" sz="2800" b="0" i="0" dirty="0">
                <a:solidFill>
                  <a:srgbClr val="000000"/>
                </a:solidFill>
                <a:effectLst/>
                <a:latin typeface="Arial" panose="020B0604020202020204" pitchFamily="34" charset="0"/>
              </a:rPr>
              <a:t>	</a:t>
            </a:r>
            <a:r>
              <a:rPr lang="pt-BR" sz="2400" b="0" i="1" dirty="0">
                <a:solidFill>
                  <a:srgbClr val="000000"/>
                </a:solidFill>
                <a:effectLst/>
              </a:rPr>
              <a:t>Art. 173. Os tribunais de contas </a:t>
            </a:r>
            <a:r>
              <a:rPr lang="pt-BR" sz="2400" b="1" i="1" dirty="0">
                <a:solidFill>
                  <a:srgbClr val="000000"/>
                </a:solidFill>
                <a:effectLst/>
              </a:rPr>
              <a:t>deverão</a:t>
            </a:r>
            <a:r>
              <a:rPr lang="pt-BR" sz="2400" b="0" i="1" dirty="0">
                <a:solidFill>
                  <a:srgbClr val="000000"/>
                </a:solidFill>
                <a:effectLst/>
              </a:rPr>
              <a:t>, por meio de suas escolas de contas, promover eventos de capacitação para os servidores efetivos e empregados públicos designados para o desempenho das funções essenciais à execução desta Lei, incluídos cursos presenciais e a distância, redes de aprendizagem, seminários e congressos sobre contratações públicas.</a:t>
            </a:r>
          </a:p>
          <a:p>
            <a:pPr marL="0" indent="0" algn="just">
              <a:lnSpc>
                <a:spcPct val="150000"/>
              </a:lnSpc>
              <a:buNone/>
            </a:pPr>
            <a:r>
              <a:rPr lang="pt-BR" sz="2400" i="1" dirty="0">
                <a:solidFill>
                  <a:srgbClr val="000000"/>
                </a:solidFill>
              </a:rPr>
              <a:t>	- A lei exige conhecimento – o órgão terá que capacitar.</a:t>
            </a:r>
          </a:p>
          <a:p>
            <a:pPr marL="0" indent="0" algn="just">
              <a:lnSpc>
                <a:spcPct val="150000"/>
              </a:lnSpc>
              <a:buNone/>
            </a:pPr>
            <a:r>
              <a:rPr lang="pt-BR" sz="2400" i="1" dirty="0"/>
              <a:t/>
            </a:r>
            <a:br>
              <a:rPr lang="pt-BR" sz="2400" i="1" dirty="0"/>
            </a:br>
            <a:endParaRPr lang="pt-BR" sz="2400" i="1" dirty="0"/>
          </a:p>
          <a:p>
            <a:endParaRPr lang="pt-BR" dirty="0"/>
          </a:p>
        </p:txBody>
      </p:sp>
    </p:spTree>
    <p:extLst>
      <p:ext uri="{BB962C8B-B14F-4D97-AF65-F5344CB8AC3E}">
        <p14:creationId xmlns:p14="http://schemas.microsoft.com/office/powerpoint/2010/main" val="62799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84108F50-2A7E-9801-BE6B-FE84EF4958AE}"/>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4E027A18-9025-EC85-8B29-336A1AB5AF5B}"/>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RESPONSABILIZAÇÃO</a:t>
            </a:r>
            <a:endParaRPr lang="pt-BR" dirty="0"/>
          </a:p>
        </p:txBody>
      </p:sp>
      <p:sp>
        <p:nvSpPr>
          <p:cNvPr id="6" name="Espaço Reservado para Conteúdo 5">
            <a:extLst>
              <a:ext uri="{FF2B5EF4-FFF2-40B4-BE49-F238E27FC236}">
                <a16:creationId xmlns:a16="http://schemas.microsoft.com/office/drawing/2014/main" xmlns="" id="{9A1DBE50-66E4-0751-CDD4-8A4B26829017}"/>
              </a:ext>
            </a:extLst>
          </p:cNvPr>
          <p:cNvSpPr>
            <a:spLocks noGrp="1"/>
          </p:cNvSpPr>
          <p:nvPr>
            <p:ph idx="1"/>
          </p:nvPr>
        </p:nvSpPr>
        <p:spPr/>
        <p:txBody>
          <a:bodyPr>
            <a:normAutofit/>
          </a:bodyPr>
          <a:lstStyle/>
          <a:p>
            <a:pPr marL="0" indent="0" algn="just">
              <a:lnSpc>
                <a:spcPct val="150000"/>
              </a:lnSpc>
              <a:buNone/>
            </a:pPr>
            <a:r>
              <a:rPr lang="pt-BR" b="1" u="sng" dirty="0">
                <a:solidFill>
                  <a:srgbClr val="000000"/>
                </a:solidFill>
              </a:rPr>
              <a:t>ADMINISTRATIVA</a:t>
            </a:r>
            <a:endParaRPr lang="pt-BR" b="1" u="sng" dirty="0">
              <a:solidFill>
                <a:srgbClr val="000000"/>
              </a:solidFill>
              <a:effectLst/>
            </a:endParaRPr>
          </a:p>
          <a:p>
            <a:pPr marL="0" indent="0" algn="just">
              <a:lnSpc>
                <a:spcPct val="150000"/>
              </a:lnSpc>
              <a:buNone/>
            </a:pPr>
            <a:endParaRPr lang="pt-BR" sz="1100" i="1" dirty="0">
              <a:solidFill>
                <a:srgbClr val="000000"/>
              </a:solidFill>
            </a:endParaRPr>
          </a:p>
          <a:p>
            <a:pPr marL="0" indent="0" algn="just">
              <a:lnSpc>
                <a:spcPct val="150000"/>
              </a:lnSpc>
              <a:buNone/>
            </a:pPr>
            <a:r>
              <a:rPr lang="pt-BR" sz="1100" b="0" i="1" dirty="0">
                <a:solidFill>
                  <a:srgbClr val="000000"/>
                </a:solidFill>
                <a:effectLst/>
              </a:rPr>
              <a:t>	</a:t>
            </a:r>
            <a:r>
              <a:rPr lang="pt-BR" sz="2400" b="0" i="1" dirty="0">
                <a:solidFill>
                  <a:srgbClr val="000000"/>
                </a:solidFill>
                <a:effectLst/>
              </a:rPr>
              <a:t>Art. 73.</a:t>
            </a:r>
            <a:r>
              <a:rPr lang="pt-BR" sz="2400" b="1" i="1" dirty="0">
                <a:solidFill>
                  <a:srgbClr val="000000"/>
                </a:solidFill>
                <a:effectLst/>
              </a:rPr>
              <a:t> </a:t>
            </a:r>
            <a:r>
              <a:rPr lang="pt-BR" sz="2400" b="0" i="1" dirty="0">
                <a:solidFill>
                  <a:srgbClr val="000000"/>
                </a:solidFill>
                <a:effectLst/>
              </a:rPr>
              <a:t>Na hipótese de contratação direta indevida ocorrida com dolo, fraude ou erro grosseiro, o contratado e o agente público responsável responderão solidariamente pelo dano causado ao erário, sem prejuízo de outras sanções legais cabíveis.</a:t>
            </a:r>
          </a:p>
          <a:p>
            <a:pPr marL="0" indent="0" algn="just">
              <a:lnSpc>
                <a:spcPct val="150000"/>
              </a:lnSpc>
              <a:buNone/>
            </a:pPr>
            <a:endParaRPr lang="pt-BR" sz="2400" b="0" i="0" dirty="0">
              <a:solidFill>
                <a:srgbClr val="000000"/>
              </a:solidFill>
              <a:effectLst/>
            </a:endParaRPr>
          </a:p>
        </p:txBody>
      </p:sp>
    </p:spTree>
    <p:extLst>
      <p:ext uri="{BB962C8B-B14F-4D97-AF65-F5344CB8AC3E}">
        <p14:creationId xmlns:p14="http://schemas.microsoft.com/office/powerpoint/2010/main" val="1155107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7E5AA369-066F-DD86-9838-1A559E34AF06}"/>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DAA7D741-6138-538C-EF7B-B2CC561BC1F0}"/>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RESPONSABILIZAÇÃO</a:t>
            </a:r>
            <a:endParaRPr lang="pt-BR" dirty="0"/>
          </a:p>
        </p:txBody>
      </p:sp>
      <p:sp>
        <p:nvSpPr>
          <p:cNvPr id="6" name="Espaço Reservado para Conteúdo 5">
            <a:extLst>
              <a:ext uri="{FF2B5EF4-FFF2-40B4-BE49-F238E27FC236}">
                <a16:creationId xmlns:a16="http://schemas.microsoft.com/office/drawing/2014/main" xmlns="" id="{06833221-0E14-8424-6027-DB5C95CF3A5A}"/>
              </a:ext>
            </a:extLst>
          </p:cNvPr>
          <p:cNvSpPr>
            <a:spLocks noGrp="1"/>
          </p:cNvSpPr>
          <p:nvPr>
            <p:ph idx="1"/>
          </p:nvPr>
        </p:nvSpPr>
        <p:spPr/>
        <p:txBody>
          <a:bodyPr>
            <a:normAutofit fontScale="85000" lnSpcReduction="10000"/>
          </a:bodyPr>
          <a:lstStyle/>
          <a:p>
            <a:pPr marL="0" indent="0" algn="just">
              <a:lnSpc>
                <a:spcPct val="150000"/>
              </a:lnSpc>
              <a:buNone/>
            </a:pPr>
            <a:r>
              <a:rPr lang="pt-BR" sz="3000" b="1" i="1" dirty="0">
                <a:solidFill>
                  <a:srgbClr val="000000"/>
                </a:solidFill>
                <a:effectLst/>
              </a:rPr>
              <a:t>ART. 75 - dispensa</a:t>
            </a:r>
          </a:p>
          <a:p>
            <a:pPr marL="0" indent="0" algn="just">
              <a:lnSpc>
                <a:spcPct val="150000"/>
              </a:lnSpc>
              <a:buNone/>
            </a:pPr>
            <a:r>
              <a:rPr lang="pt-BR" sz="2800" b="0" i="1" dirty="0">
                <a:solidFill>
                  <a:srgbClr val="000000"/>
                </a:solidFill>
                <a:effectLst/>
              </a:rPr>
              <a:t>	§ 6º Para os fins do inciso VIII do </a:t>
            </a:r>
            <a:r>
              <a:rPr lang="pt-BR" sz="2800" b="1" i="1" dirty="0">
                <a:solidFill>
                  <a:srgbClr val="000000"/>
                </a:solidFill>
                <a:effectLst/>
              </a:rPr>
              <a:t>caput</a:t>
            </a:r>
            <a:r>
              <a:rPr lang="pt-BR" sz="2800" b="0" i="1" dirty="0">
                <a:solidFill>
                  <a:srgbClr val="000000"/>
                </a:solidFill>
                <a:effectLst/>
              </a:rPr>
              <a:t> deste artigo, considera-se emergencial a contratação por dispensa com objetivo de manter a continuidade do serviço público, e deverão ser observados os valores praticados pelo mercado na forma do </a:t>
            </a:r>
            <a:r>
              <a:rPr lang="pt-BR" sz="2800" b="0" i="1" dirty="0">
                <a:effectLst/>
                <a:hlinkClick r:id="rId3"/>
              </a:rPr>
              <a:t>art. 23 desta Lei</a:t>
            </a:r>
            <a:r>
              <a:rPr lang="pt-BR" sz="2800" b="0" i="1" dirty="0">
                <a:solidFill>
                  <a:srgbClr val="000000"/>
                </a:solidFill>
                <a:effectLst/>
              </a:rPr>
              <a:t> e adotadas as providências necessárias para a conclusão do processo licitatório, sem prejuízo de apuração de responsabilidade dos agentes públicos que deram causa à situação emergencial.</a:t>
            </a:r>
          </a:p>
          <a:p>
            <a:pPr marL="0" indent="0">
              <a:buNone/>
            </a:pPr>
            <a:endParaRPr lang="pt-BR" dirty="0"/>
          </a:p>
        </p:txBody>
      </p:sp>
    </p:spTree>
    <p:extLst>
      <p:ext uri="{BB962C8B-B14F-4D97-AF65-F5344CB8AC3E}">
        <p14:creationId xmlns:p14="http://schemas.microsoft.com/office/powerpoint/2010/main" val="411910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1AAEFA85-F8A6-0D36-AA5E-2B862B3F7B0A}"/>
              </a:ext>
            </a:extLst>
          </p:cNvPr>
          <p:cNvPicPr>
            <a:picLocks noChangeAspect="1"/>
          </p:cNvPicPr>
          <p:nvPr/>
        </p:nvPicPr>
        <p:blipFill>
          <a:blip r:embed="rId2"/>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xmlns="" id="{8BC24030-038E-A061-F65B-31A70DA41AF3}"/>
              </a:ext>
            </a:extLst>
          </p:cNvPr>
          <p:cNvSpPr>
            <a:spLocks noGrp="1"/>
          </p:cNvSpPr>
          <p:nvPr>
            <p:ph type="title"/>
          </p:nvPr>
        </p:nvSpPr>
        <p:spPr>
          <a:xfrm>
            <a:off x="838200" y="681037"/>
            <a:ext cx="10515600" cy="1009651"/>
          </a:xfrm>
        </p:spPr>
        <p:txBody>
          <a:bodyPr/>
          <a:lstStyle/>
          <a:p>
            <a:r>
              <a:rPr lang="pt-BR" b="1" dirty="0">
                <a:solidFill>
                  <a:schemeClr val="accent2"/>
                </a:solidFill>
                <a:latin typeface="+mn-lt"/>
                <a:cs typeface="Arial" panose="020B0604020202020204" pitchFamily="34" charset="0"/>
              </a:rPr>
              <a:t>RESPONSABILIZAÇÃO</a:t>
            </a:r>
            <a:endParaRPr lang="pt-BR" dirty="0"/>
          </a:p>
        </p:txBody>
      </p:sp>
      <p:sp>
        <p:nvSpPr>
          <p:cNvPr id="6" name="Espaço Reservado para Conteúdo 5">
            <a:extLst>
              <a:ext uri="{FF2B5EF4-FFF2-40B4-BE49-F238E27FC236}">
                <a16:creationId xmlns:a16="http://schemas.microsoft.com/office/drawing/2014/main" xmlns="" id="{FDABB134-1A31-E9FE-EF6D-5155F2916325}"/>
              </a:ext>
            </a:extLst>
          </p:cNvPr>
          <p:cNvSpPr>
            <a:spLocks noGrp="1"/>
          </p:cNvSpPr>
          <p:nvPr>
            <p:ph idx="1"/>
          </p:nvPr>
        </p:nvSpPr>
        <p:spPr/>
        <p:txBody>
          <a:bodyPr>
            <a:normAutofit/>
          </a:bodyPr>
          <a:lstStyle/>
          <a:p>
            <a:pPr marL="0" indent="0" algn="just">
              <a:lnSpc>
                <a:spcPct val="150000"/>
              </a:lnSpc>
              <a:buNone/>
            </a:pPr>
            <a:r>
              <a:rPr lang="pt-BR" sz="2400" b="0" i="1" dirty="0">
                <a:solidFill>
                  <a:srgbClr val="000000"/>
                </a:solidFill>
                <a:effectLst/>
              </a:rPr>
              <a:t>	Art. 150. Nenhuma contratação será feita sem a caracterização adequada de seu objeto e sem a indicação dos créditos orçamentários para pagamento das parcelas contratuais vincendas no exercício em que for realizada a contratação, sob pena de nulidade do ato e de responsabilização de quem lhe tiver dado causa.</a:t>
            </a:r>
            <a:endParaRPr lang="pt-BR" sz="2400" i="1" dirty="0"/>
          </a:p>
          <a:p>
            <a:pPr marL="0" indent="0" algn="just">
              <a:lnSpc>
                <a:spcPct val="150000"/>
              </a:lnSpc>
              <a:buNone/>
            </a:pPr>
            <a:endParaRPr lang="pt-BR" sz="2400" i="1" dirty="0"/>
          </a:p>
        </p:txBody>
      </p:sp>
    </p:spTree>
    <p:extLst>
      <p:ext uri="{BB962C8B-B14F-4D97-AF65-F5344CB8AC3E}">
        <p14:creationId xmlns:p14="http://schemas.microsoft.com/office/powerpoint/2010/main" val="239298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5"/>
            <a:ext cx="12192000" cy="6857999"/>
          </a:xfrm>
          <a:prstGeom prst="rect">
            <a:avLst/>
          </a:prstGeom>
        </p:spPr>
      </p:pic>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5"/>
            <a:ext cx="12192000" cy="6857999"/>
          </a:xfrm>
          <a:prstGeom prst="rect">
            <a:avLst/>
          </a:prstGeom>
        </p:spPr>
      </p:pic>
      <p:sp>
        <p:nvSpPr>
          <p:cNvPr id="6" name="Título 5"/>
          <p:cNvSpPr>
            <a:spLocks noGrp="1"/>
          </p:cNvSpPr>
          <p:nvPr>
            <p:ph type="title"/>
          </p:nvPr>
        </p:nvSpPr>
        <p:spPr>
          <a:xfrm>
            <a:off x="838200" y="720436"/>
            <a:ext cx="10515600" cy="970252"/>
          </a:xfrm>
        </p:spPr>
        <p:txBody>
          <a:bodyPr/>
          <a:lstStyle/>
          <a:p>
            <a:r>
              <a:rPr lang="pt-BR" b="1" dirty="0" smtClean="0">
                <a:solidFill>
                  <a:schemeClr val="accent2"/>
                </a:solidFill>
              </a:rPr>
              <a:t>RECOMENDAÇÕES DO ACORDÃO 722/24</a:t>
            </a:r>
            <a:endParaRPr lang="pt-BR" b="1" dirty="0">
              <a:solidFill>
                <a:schemeClr val="accent2"/>
              </a:solidFill>
            </a:endParaRPr>
          </a:p>
        </p:txBody>
      </p:sp>
      <p:sp>
        <p:nvSpPr>
          <p:cNvPr id="7" name="Espaço Reservado para Conteúdo 6"/>
          <p:cNvSpPr>
            <a:spLocks noGrp="1"/>
          </p:cNvSpPr>
          <p:nvPr>
            <p:ph idx="1"/>
          </p:nvPr>
        </p:nvSpPr>
        <p:spPr/>
        <p:txBody>
          <a:bodyPr/>
          <a:lstStyle/>
          <a:p>
            <a:pPr marL="0" indent="0" algn="just">
              <a:lnSpc>
                <a:spcPct val="150000"/>
              </a:lnSpc>
              <a:buNone/>
            </a:pPr>
            <a:r>
              <a:rPr lang="pt-BR" dirty="0" smtClean="0">
                <a:latin typeface="Arial" panose="020B0604020202020204" pitchFamily="34" charset="0"/>
                <a:cs typeface="Arial" panose="020B0604020202020204" pitchFamily="34" charset="0"/>
              </a:rPr>
              <a:t>	- </a:t>
            </a:r>
            <a:r>
              <a:rPr lang="pt-BR" i="1" dirty="0">
                <a:latin typeface="Arial" panose="020B0604020202020204" pitchFamily="34" charset="0"/>
                <a:cs typeface="Arial" panose="020B0604020202020204" pitchFamily="34" charset="0"/>
              </a:rPr>
              <a:t>“abster-se designar somente servidores investidos em cargos comissionados para a elaboração do ETP e de TR. Quando houver referida indicação, que seja para compor equipe de planejamento da contratação composta por outros servidores efetivos”</a:t>
            </a:r>
          </a:p>
          <a:p>
            <a:pPr marL="0" indent="0" algn="just">
              <a:lnSpc>
                <a:spcPct val="150000"/>
              </a:lnSpc>
              <a:buNone/>
            </a:pPr>
            <a:r>
              <a:rPr lang="pt-BR" b="1"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 Exceção</a:t>
            </a:r>
          </a:p>
          <a:p>
            <a:pPr marL="0" indent="0">
              <a:buNone/>
            </a:pPr>
            <a:endParaRPr lang="pt-BR" dirty="0"/>
          </a:p>
        </p:txBody>
      </p:sp>
    </p:spTree>
    <p:extLst>
      <p:ext uri="{BB962C8B-B14F-4D97-AF65-F5344CB8AC3E}">
        <p14:creationId xmlns:p14="http://schemas.microsoft.com/office/powerpoint/2010/main" val="406606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0D641EFD-EE55-742C-DF2C-E6CC22465591}"/>
              </a:ext>
            </a:extLst>
          </p:cNvPr>
          <p:cNvPicPr>
            <a:picLocks noChangeAspect="1"/>
          </p:cNvPicPr>
          <p:nvPr/>
        </p:nvPicPr>
        <p:blipFill>
          <a:blip r:embed="rId2"/>
          <a:stretch>
            <a:fillRect/>
          </a:stretch>
        </p:blipFill>
        <p:spPr>
          <a:xfrm>
            <a:off x="-609600" y="-342900"/>
            <a:ext cx="13411200" cy="7543800"/>
          </a:xfrm>
          <a:prstGeom prst="rect">
            <a:avLst/>
          </a:prstGeom>
        </p:spPr>
      </p:pic>
      <p:sp>
        <p:nvSpPr>
          <p:cNvPr id="5" name="Título 4">
            <a:extLst>
              <a:ext uri="{FF2B5EF4-FFF2-40B4-BE49-F238E27FC236}">
                <a16:creationId xmlns:a16="http://schemas.microsoft.com/office/drawing/2014/main" xmlns="" id="{07857292-DC12-EF2B-8C38-FE8BB9D2734C}"/>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AGENTES LICITADORES</a:t>
            </a:r>
          </a:p>
        </p:txBody>
      </p:sp>
      <p:sp>
        <p:nvSpPr>
          <p:cNvPr id="6" name="Espaço Reservado para Conteúdo 5">
            <a:extLst>
              <a:ext uri="{FF2B5EF4-FFF2-40B4-BE49-F238E27FC236}">
                <a16:creationId xmlns:a16="http://schemas.microsoft.com/office/drawing/2014/main" xmlns="" id="{A2D9F5F4-BB33-CC81-A464-AEBDB9CAF651}"/>
              </a:ext>
            </a:extLst>
          </p:cNvPr>
          <p:cNvSpPr>
            <a:spLocks noGrp="1"/>
          </p:cNvSpPr>
          <p:nvPr>
            <p:ph idx="1"/>
          </p:nvPr>
        </p:nvSpPr>
        <p:spPr/>
        <p:txBody>
          <a:bodyPr>
            <a:noAutofit/>
          </a:bodyPr>
          <a:lstStyle/>
          <a:p>
            <a:pPr marL="0" indent="0" algn="just">
              <a:lnSpc>
                <a:spcPct val="150000"/>
              </a:lnSpc>
              <a:buNone/>
            </a:pPr>
            <a:r>
              <a:rPr lang="pt-BR" b="1" dirty="0"/>
              <a:t>AGENTES PÚBLICOS:</a:t>
            </a:r>
          </a:p>
          <a:p>
            <a:pPr marL="0" indent="0" algn="just">
              <a:lnSpc>
                <a:spcPct val="150000"/>
              </a:lnSpc>
              <a:buNone/>
            </a:pPr>
            <a:r>
              <a:rPr lang="pt-BR" sz="2400" dirty="0"/>
              <a:t>TÍTULO I - DISPOSIÇÕES PRELIMINARES - CAPÍTULO IV - DOS AGENTES PÚBLICOS</a:t>
            </a:r>
          </a:p>
          <a:p>
            <a:pPr marL="0" indent="0" algn="just">
              <a:lnSpc>
                <a:spcPct val="150000"/>
              </a:lnSpc>
              <a:buNone/>
            </a:pPr>
            <a:r>
              <a:rPr lang="pt-BR" sz="2400" i="1" dirty="0"/>
              <a:t>Art. 7º Caberá à autoridade máxima do órgão ou da entidade, ou a quem as normas de organização administrativa indicarem, promover gestão por competências e designar </a:t>
            </a:r>
            <a:r>
              <a:rPr lang="pt-BR" sz="2400" b="1" i="1" dirty="0"/>
              <a:t>agentes públicos</a:t>
            </a:r>
            <a:r>
              <a:rPr lang="pt-BR" sz="2400" i="1" dirty="0"/>
              <a:t> para o desempenho das </a:t>
            </a:r>
            <a:r>
              <a:rPr lang="pt-BR" sz="2400" b="1" i="1" dirty="0"/>
              <a:t>funções essenciais à execução desta Lei que preencham os seguintes requisitos:</a:t>
            </a:r>
            <a:endParaRPr lang="pt-BR"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93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a:xfrm>
            <a:off x="838200" y="692727"/>
            <a:ext cx="10515600" cy="997961"/>
          </a:xfrm>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normAutofit fontScale="92500" lnSpcReduction="10000"/>
          </a:bodyPr>
          <a:lstStyle/>
          <a:p>
            <a:pPr marL="0" indent="0">
              <a:lnSpc>
                <a:spcPct val="150000"/>
              </a:lnSpc>
              <a:buNone/>
            </a:pPr>
            <a:r>
              <a:rPr lang="pt-BR" dirty="0">
                <a:latin typeface="Arial" panose="020B0604020202020204" pitchFamily="34" charset="0"/>
                <a:cs typeface="Arial" panose="020B0604020202020204" pitchFamily="34" charset="0"/>
              </a:rPr>
              <a:t>a) efetivos em áreas técnicas</a:t>
            </a:r>
          </a:p>
          <a:p>
            <a:pPr marL="0" indent="0">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“abster-se de designar servidores que não sejam titulares de cargos de provimento efetivo para a fiscalização técnica (relativa ao objeto) de contratos”.</a:t>
            </a:r>
          </a:p>
          <a:p>
            <a:pPr marL="0" indent="0">
              <a:lnSpc>
                <a:spcPct val="150000"/>
              </a:lnSpc>
              <a:buNone/>
            </a:pPr>
            <a:r>
              <a:rPr lang="pt-BR" b="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“incluir no arcabouço legislativo municipal previsão de obrigatoriedade de fiscalização técnica dos contratos administrativos recair sobre servidor titular de cargo efetivo”</a:t>
            </a:r>
          </a:p>
          <a:p>
            <a:pPr marL="0" indent="0">
              <a:buNone/>
            </a:pPr>
            <a:endParaRPr lang="pt-BR" dirty="0"/>
          </a:p>
        </p:txBody>
      </p:sp>
    </p:spTree>
    <p:extLst>
      <p:ext uri="{BB962C8B-B14F-4D97-AF65-F5344CB8AC3E}">
        <p14:creationId xmlns:p14="http://schemas.microsoft.com/office/powerpoint/2010/main" val="98531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nSpc>
                <a:spcPct val="150000"/>
              </a:lnSpc>
              <a:buNone/>
            </a:pPr>
            <a:r>
              <a:rPr lang="pt-BR" dirty="0" smtClean="0">
                <a:latin typeface="Arial" panose="020B0604020202020204" pitchFamily="34" charset="0"/>
                <a:cs typeface="Arial" panose="020B0604020202020204" pitchFamily="34" charset="0"/>
              </a:rPr>
              <a:t>	b</a:t>
            </a:r>
            <a:r>
              <a:rPr lang="pt-BR" dirty="0">
                <a:latin typeface="Arial" panose="020B0604020202020204" pitchFamily="34" charset="0"/>
                <a:cs typeface="Arial" panose="020B0604020202020204" pitchFamily="34" charset="0"/>
              </a:rPr>
              <a:t>) segregação de funções</a:t>
            </a:r>
          </a:p>
          <a:p>
            <a:pPr marL="0" indent="0">
              <a:lnSpc>
                <a:spcPct val="150000"/>
              </a:lnSpc>
              <a:buNone/>
            </a:pPr>
            <a:r>
              <a:rPr lang="pt-BR" i="1" dirty="0">
                <a:latin typeface="Arial" panose="020B0604020202020204" pitchFamily="34" charset="0"/>
                <a:cs typeface="Arial" panose="020B0604020202020204" pitchFamily="34" charset="0"/>
              </a:rPr>
              <a:t>	“abster-se de atribuir para um mesmo servidor, quando tenha atuado isoladamente em atividades de planejamento de contratações, as atividades de gestão de contrato, assim como atividades relacionadas à execução de despesa de um mesmo contrato”</a:t>
            </a:r>
          </a:p>
          <a:p>
            <a:pPr marL="0" indent="0">
              <a:buNone/>
            </a:pPr>
            <a:endParaRPr lang="pt-BR" dirty="0"/>
          </a:p>
        </p:txBody>
      </p:sp>
    </p:spTree>
    <p:extLst>
      <p:ext uri="{BB962C8B-B14F-4D97-AF65-F5344CB8AC3E}">
        <p14:creationId xmlns:p14="http://schemas.microsoft.com/office/powerpoint/2010/main" val="1535816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gn="just">
              <a:lnSpc>
                <a:spcPct val="150000"/>
              </a:lnSpc>
              <a:buNone/>
            </a:pPr>
            <a:r>
              <a:rPr lang="pt-BR" dirty="0" smtClean="0">
                <a:latin typeface="Arial" panose="020B0604020202020204" pitchFamily="34" charset="0"/>
                <a:cs typeface="Arial" panose="020B0604020202020204" pitchFamily="34" charset="0"/>
              </a:rPr>
              <a:t>	b</a:t>
            </a:r>
            <a:r>
              <a:rPr lang="pt-BR" dirty="0">
                <a:latin typeface="Arial" panose="020B0604020202020204" pitchFamily="34" charset="0"/>
                <a:cs typeface="Arial" panose="020B0604020202020204" pitchFamily="34" charset="0"/>
              </a:rPr>
              <a:t>) segregação de funções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“incluir no arcabouço legislativo municipal previsão de segregação de funções entre licitação, gestão contratual e pagamento”</a:t>
            </a:r>
          </a:p>
          <a:p>
            <a:pPr marL="0" indent="0">
              <a:buNone/>
            </a:pPr>
            <a:endParaRPr lang="pt-BR" dirty="0"/>
          </a:p>
        </p:txBody>
      </p:sp>
    </p:spTree>
    <p:extLst>
      <p:ext uri="{BB962C8B-B14F-4D97-AF65-F5344CB8AC3E}">
        <p14:creationId xmlns:p14="http://schemas.microsoft.com/office/powerpoint/2010/main" val="326010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gn="just">
              <a:lnSpc>
                <a:spcPct val="150000"/>
              </a:lnSpc>
              <a:buNone/>
            </a:pPr>
            <a:r>
              <a:rPr lang="pt-BR" dirty="0" smtClean="0"/>
              <a:t>	</a:t>
            </a:r>
            <a:r>
              <a:rPr lang="pt-BR" dirty="0">
                <a:latin typeface="Arial" panose="020B0604020202020204" pitchFamily="34" charset="0"/>
                <a:cs typeface="Arial" panose="020B0604020202020204" pitchFamily="34" charset="0"/>
              </a:rPr>
              <a:t>b) segregação de funções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“incluir no arcabouço legislativo municipal previsão normativa para segregação de função de fiscalização técnica e fiscalização administrativa em contratos com dedicação exclusiva de mão de obra”</a:t>
            </a:r>
          </a:p>
          <a:p>
            <a:pPr marL="0" indent="0">
              <a:buNone/>
            </a:pPr>
            <a:endParaRPr lang="pt-BR" dirty="0"/>
          </a:p>
        </p:txBody>
      </p:sp>
    </p:spTree>
    <p:extLst>
      <p:ext uri="{BB962C8B-B14F-4D97-AF65-F5344CB8AC3E}">
        <p14:creationId xmlns:p14="http://schemas.microsoft.com/office/powerpoint/2010/main" val="277336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gn="just">
              <a:lnSpc>
                <a:spcPct val="150000"/>
              </a:lnSpc>
              <a:buNone/>
            </a:pPr>
            <a:r>
              <a:rPr lang="pt-BR" dirty="0" smtClean="0"/>
              <a:t>	</a:t>
            </a:r>
            <a:r>
              <a:rPr lang="pt-BR" dirty="0">
                <a:latin typeface="Arial" panose="020B0604020202020204" pitchFamily="34" charset="0"/>
                <a:cs typeface="Arial" panose="020B0604020202020204" pitchFamily="34" charset="0"/>
              </a:rPr>
              <a:t>c) legislações proibitivas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“incluir no arcabouço legislativo municipal previsão de vedações ao Município em suas relações contratuais”</a:t>
            </a:r>
          </a:p>
          <a:p>
            <a:pPr marL="0" indent="0">
              <a:buNone/>
            </a:pPr>
            <a:endParaRPr lang="pt-BR" dirty="0"/>
          </a:p>
        </p:txBody>
      </p:sp>
    </p:spTree>
    <p:extLst>
      <p:ext uri="{BB962C8B-B14F-4D97-AF65-F5344CB8AC3E}">
        <p14:creationId xmlns:p14="http://schemas.microsoft.com/office/powerpoint/2010/main" val="314803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gn="just">
              <a:lnSpc>
                <a:spcPct val="150000"/>
              </a:lnSpc>
              <a:buNone/>
            </a:pPr>
            <a:r>
              <a:rPr lang="pt-BR" dirty="0" smtClean="0"/>
              <a:t>	</a:t>
            </a:r>
            <a:r>
              <a:rPr lang="pt-BR" dirty="0">
                <a:latin typeface="Arial" panose="020B0604020202020204" pitchFamily="34" charset="0"/>
                <a:cs typeface="Arial" panose="020B0604020202020204" pitchFamily="34" charset="0"/>
              </a:rPr>
              <a:t>d) recebimento de bens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“incluir no arcabouço legislativo municipal previsão normativa para obrigatoriedade de recebimento de bens e serviços por comissão de recebimento, bem como implementar tal prática nas contratações municipais”</a:t>
            </a:r>
          </a:p>
          <a:p>
            <a:pPr marL="0" indent="0">
              <a:buNone/>
            </a:pPr>
            <a:endParaRPr lang="pt-BR" dirty="0"/>
          </a:p>
        </p:txBody>
      </p:sp>
    </p:spTree>
    <p:extLst>
      <p:ext uri="{BB962C8B-B14F-4D97-AF65-F5344CB8AC3E}">
        <p14:creationId xmlns:p14="http://schemas.microsoft.com/office/powerpoint/2010/main" val="3181333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lstStyle/>
          <a:p>
            <a:pPr marL="0" indent="0" algn="just">
              <a:lnSpc>
                <a:spcPct val="150000"/>
              </a:lnSpc>
              <a:buNone/>
            </a:pPr>
            <a:r>
              <a:rPr lang="pt-BR" dirty="0" smtClean="0"/>
              <a:t>	</a:t>
            </a:r>
            <a:r>
              <a:rPr lang="pt-BR" dirty="0">
                <a:latin typeface="Arial" panose="020B0604020202020204" pitchFamily="34" charset="0"/>
                <a:cs typeface="Arial" panose="020B0604020202020204" pitchFamily="34" charset="0"/>
              </a:rPr>
              <a:t>e) capacidade técnica dos fiscais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“abster-se de designar como fiscal de contrato servidor que não tenha conhecimento técnico para acompanhar a execução do objeto”</a:t>
            </a:r>
          </a:p>
          <a:p>
            <a:pPr marL="0" indent="0">
              <a:buNone/>
            </a:pPr>
            <a:endParaRPr lang="pt-BR" dirty="0"/>
          </a:p>
        </p:txBody>
      </p:sp>
    </p:spTree>
    <p:extLst>
      <p:ext uri="{BB962C8B-B14F-4D97-AF65-F5344CB8AC3E}">
        <p14:creationId xmlns:p14="http://schemas.microsoft.com/office/powerpoint/2010/main" val="3650469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ítulo 4"/>
          <p:cNvSpPr>
            <a:spLocks noGrp="1"/>
          </p:cNvSpPr>
          <p:nvPr>
            <p:ph type="title"/>
          </p:nvPr>
        </p:nvSpPr>
        <p:spPr/>
        <p:txBody>
          <a:bodyPr/>
          <a:lstStyle/>
          <a:p>
            <a:r>
              <a:rPr lang="pt-BR" b="1" dirty="0">
                <a:solidFill>
                  <a:schemeClr val="accent2"/>
                </a:solidFill>
              </a:rPr>
              <a:t>RECOMENDAÇÕES DO ACORDÃO 722/24</a:t>
            </a:r>
            <a:endParaRPr lang="pt-BR" dirty="0"/>
          </a:p>
        </p:txBody>
      </p:sp>
      <p:sp>
        <p:nvSpPr>
          <p:cNvPr id="6" name="Espaço Reservado para Conteúdo 5"/>
          <p:cNvSpPr>
            <a:spLocks noGrp="1"/>
          </p:cNvSpPr>
          <p:nvPr>
            <p:ph idx="1"/>
          </p:nvPr>
        </p:nvSpPr>
        <p:spPr/>
        <p:txBody>
          <a:bodyPr>
            <a:normAutofit fontScale="92500" lnSpcReduction="10000"/>
          </a:bodyPr>
          <a:lstStyle/>
          <a:p>
            <a:pPr marL="0" indent="0" algn="just">
              <a:lnSpc>
                <a:spcPct val="150000"/>
              </a:lnSpc>
              <a:buNone/>
            </a:pPr>
            <a:r>
              <a:rPr lang="pt-BR" dirty="0" smtClean="0"/>
              <a:t>	</a:t>
            </a:r>
            <a:r>
              <a:rPr lang="pt-BR" dirty="0">
                <a:latin typeface="Arial" panose="020B0604020202020204" pitchFamily="34" charset="0"/>
                <a:cs typeface="Arial" panose="020B0604020202020204" pitchFamily="34" charset="0"/>
              </a:rPr>
              <a:t>f) preparação de novos servidores</a:t>
            </a:r>
          </a:p>
          <a:p>
            <a:pPr marL="0" indent="0" algn="just">
              <a:lnSpc>
                <a:spcPct val="150000"/>
              </a:lnSpc>
              <a:buNone/>
            </a:pP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“capacitar servidores a fim de que possam exercer as atividades de gestores e fiscais de contratos previstas nos artigos 18 e 19 do Decreto Municipal nº 29.2032023, para que aqueles já exerçam a função possam ter conhecimento sobre suas atribuições, assim como capacitar novos servidores, evitando o excesso de atividade dos atuais”</a:t>
            </a:r>
          </a:p>
          <a:p>
            <a:pPr marL="0" indent="0">
              <a:buNone/>
            </a:pPr>
            <a:endParaRPr lang="pt-BR" dirty="0"/>
          </a:p>
        </p:txBody>
      </p:sp>
    </p:spTree>
    <p:extLst>
      <p:ext uri="{BB962C8B-B14F-4D97-AF65-F5344CB8AC3E}">
        <p14:creationId xmlns:p14="http://schemas.microsoft.com/office/powerpoint/2010/main" val="868628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BA01168D-38E3-3F0A-6DF8-35022A716F65}"/>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AE9856EF-C9EE-2D7E-62A4-7001462D1309}"/>
              </a:ext>
            </a:extLst>
          </p:cNvPr>
          <p:cNvSpPr>
            <a:spLocks noGrp="1"/>
          </p:cNvSpPr>
          <p:nvPr>
            <p:ph type="title"/>
          </p:nvPr>
        </p:nvSpPr>
        <p:spPr>
          <a:xfrm>
            <a:off x="1371190" y="681037"/>
            <a:ext cx="9449619" cy="1009651"/>
          </a:xfrm>
        </p:spPr>
        <p:txBody>
          <a:bodyPr/>
          <a:lstStyle/>
          <a:p>
            <a:pPr algn="ctr"/>
            <a:r>
              <a:rPr lang="pt-BR" b="1" dirty="0">
                <a:latin typeface="Arial" panose="020B0604020202020204" pitchFamily="34" charset="0"/>
                <a:cs typeface="Arial" panose="020B0604020202020204" pitchFamily="34" charset="0"/>
              </a:rPr>
              <a:t>WHATSAPP: 41 9 9133-8008</a:t>
            </a:r>
            <a:endParaRPr lang="pt-BR" dirty="0"/>
          </a:p>
        </p:txBody>
      </p:sp>
      <p:pic>
        <p:nvPicPr>
          <p:cNvPr id="5" name="Espaço Reservado para Conteúdo 4">
            <a:extLst>
              <a:ext uri="{FF2B5EF4-FFF2-40B4-BE49-F238E27FC236}">
                <a16:creationId xmlns:a16="http://schemas.microsoft.com/office/drawing/2014/main" xmlns="" id="{414511D2-EC75-4182-AA33-A2A3B5BD24CC}"/>
              </a:ext>
            </a:extLst>
          </p:cNvPr>
          <p:cNvPicPr>
            <a:picLocks noGrp="1" noChangeAspect="1"/>
          </p:cNvPicPr>
          <p:nvPr>
            <p:ph idx="1"/>
          </p:nvPr>
        </p:nvPicPr>
        <p:blipFill>
          <a:blip r:embed="rId3"/>
          <a:stretch>
            <a:fillRect/>
          </a:stretch>
        </p:blipFill>
        <p:spPr>
          <a:xfrm>
            <a:off x="1371190" y="1891895"/>
            <a:ext cx="9449619" cy="4218798"/>
          </a:xfrm>
          <a:prstGeom prst="rect">
            <a:avLst/>
          </a:prstGeom>
        </p:spPr>
      </p:pic>
    </p:spTree>
    <p:extLst>
      <p:ext uri="{BB962C8B-B14F-4D97-AF65-F5344CB8AC3E}">
        <p14:creationId xmlns:p14="http://schemas.microsoft.com/office/powerpoint/2010/main" val="47302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3BA5BE9B-D04A-8C00-1968-E2731FAB905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058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F0B633C7-4BB2-985C-9C29-B0AF4350D7B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CE78BFCB-5C51-6A1B-A49E-E765AFD5127B}"/>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AGENTES LICITADORES</a:t>
            </a:r>
          </a:p>
        </p:txBody>
      </p:sp>
      <p:sp>
        <p:nvSpPr>
          <p:cNvPr id="4" name="Espaço Reservado para Conteúdo 3">
            <a:extLst>
              <a:ext uri="{FF2B5EF4-FFF2-40B4-BE49-F238E27FC236}">
                <a16:creationId xmlns:a16="http://schemas.microsoft.com/office/drawing/2014/main" xmlns="" id="{EAC3B2B1-4DBF-3FDA-D5F1-29008CA271CE}"/>
              </a:ext>
            </a:extLst>
          </p:cNvPr>
          <p:cNvSpPr>
            <a:spLocks noGrp="1"/>
          </p:cNvSpPr>
          <p:nvPr>
            <p:ph idx="1"/>
          </p:nvPr>
        </p:nvSpPr>
        <p:spPr/>
        <p:txBody>
          <a:bodyPr>
            <a:normAutofit fontScale="55000" lnSpcReduction="20000"/>
          </a:bodyPr>
          <a:lstStyle/>
          <a:p>
            <a:pPr marL="0" indent="0" algn="just">
              <a:lnSpc>
                <a:spcPct val="150000"/>
              </a:lnSpc>
              <a:buNone/>
            </a:pPr>
            <a:r>
              <a:rPr lang="pt-BR" sz="5100" b="1" dirty="0"/>
              <a:t>AGENTE DE CONTRATAÇÃO:</a:t>
            </a:r>
          </a:p>
          <a:p>
            <a:pPr marL="0" indent="0" algn="just">
              <a:lnSpc>
                <a:spcPct val="150000"/>
              </a:lnSpc>
              <a:buNone/>
            </a:pPr>
            <a:r>
              <a:rPr lang="pt-BR" sz="4400" b="1" dirty="0"/>
              <a:t>	-</a:t>
            </a:r>
            <a:r>
              <a:rPr lang="pt-BR" sz="4400" b="1" i="1" dirty="0"/>
              <a:t> </a:t>
            </a:r>
            <a:r>
              <a:rPr lang="pt-BR" sz="4400" i="1" dirty="0"/>
              <a:t>Art. 8º </a:t>
            </a:r>
            <a:r>
              <a:rPr lang="pt-BR" sz="4400" b="1" i="1" dirty="0"/>
              <a:t>A licitação </a:t>
            </a:r>
            <a:r>
              <a:rPr lang="pt-BR" sz="4400" i="1" dirty="0"/>
              <a:t>será conduzida por </a:t>
            </a:r>
            <a:r>
              <a:rPr lang="pt-BR" sz="4400" b="1" i="1" dirty="0"/>
              <a:t>agente de contratação</a:t>
            </a:r>
            <a:r>
              <a:rPr lang="pt-BR" sz="4400" i="1" dirty="0"/>
              <a:t>, pessoa designada pela autoridade competente, entre servidores efetivos ou empregados públicos dos quadros permanentes da Administração Pública, para tomar decisões, acompanhar o trâmite da licitação, dar impulso ao procedimento licitatório e executar quaisquer outras atividades necessárias ao </a:t>
            </a:r>
            <a:r>
              <a:rPr lang="pt-BR" sz="4400" b="1" i="1" dirty="0"/>
              <a:t>bom andamento do certame até a homologação.</a:t>
            </a:r>
          </a:p>
        </p:txBody>
      </p:sp>
    </p:spTree>
    <p:extLst>
      <p:ext uri="{BB962C8B-B14F-4D97-AF65-F5344CB8AC3E}">
        <p14:creationId xmlns:p14="http://schemas.microsoft.com/office/powerpoint/2010/main" val="1385150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F3EE676-5063-CEEF-6837-B95B89D1677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203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C135AC6B-8FB2-E30C-4E42-96F1CE4CD4B3}"/>
              </a:ext>
            </a:extLst>
          </p:cNvPr>
          <p:cNvPicPr>
            <a:picLocks noChangeAspect="1"/>
          </p:cNvPicPr>
          <p:nvPr/>
        </p:nvPicPr>
        <p:blipFill>
          <a:blip r:embed="rId2"/>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xmlns="" id="{1BB6D69E-4A33-8E6B-3045-63409C94542A}"/>
              </a:ext>
            </a:extLst>
          </p:cNvPr>
          <p:cNvSpPr>
            <a:spLocks noGrp="1"/>
          </p:cNvSpPr>
          <p:nvPr>
            <p:ph type="title"/>
          </p:nvPr>
        </p:nvSpPr>
        <p:spPr>
          <a:xfrm>
            <a:off x="838200" y="643944"/>
            <a:ext cx="10515600" cy="1046744"/>
          </a:xfrm>
        </p:spPr>
        <p:txBody>
          <a:bodyPr/>
          <a:lstStyle/>
          <a:p>
            <a:r>
              <a:rPr lang="pt-BR" b="1" dirty="0">
                <a:solidFill>
                  <a:schemeClr val="accent2"/>
                </a:solidFill>
                <a:latin typeface="Arial" panose="020B0604020202020204" pitchFamily="34" charset="0"/>
                <a:cs typeface="Arial" panose="020B0604020202020204" pitchFamily="34" charset="0"/>
              </a:rPr>
              <a:t>AGENTES LICITADORES</a:t>
            </a:r>
          </a:p>
        </p:txBody>
      </p:sp>
      <p:sp>
        <p:nvSpPr>
          <p:cNvPr id="5" name="Espaço Reservado para Conteúdo 4">
            <a:extLst>
              <a:ext uri="{FF2B5EF4-FFF2-40B4-BE49-F238E27FC236}">
                <a16:creationId xmlns:a16="http://schemas.microsoft.com/office/drawing/2014/main" xmlns="" id="{B48B6113-2626-A869-324F-E149FE736C6D}"/>
              </a:ext>
            </a:extLst>
          </p:cNvPr>
          <p:cNvSpPr>
            <a:spLocks noGrp="1"/>
          </p:cNvSpPr>
          <p:nvPr>
            <p:ph idx="1"/>
          </p:nvPr>
        </p:nvSpPr>
        <p:spPr/>
        <p:txBody>
          <a:bodyPr>
            <a:normAutofit/>
          </a:bodyPr>
          <a:lstStyle/>
          <a:p>
            <a:pPr marL="0" indent="0">
              <a:buNone/>
            </a:pPr>
            <a:r>
              <a:rPr lang="pt-BR" b="1" dirty="0"/>
              <a:t>AGENTE DE CONTRATAÇÃO:</a:t>
            </a:r>
          </a:p>
          <a:p>
            <a:pPr marL="0" indent="0">
              <a:buNone/>
            </a:pPr>
            <a:r>
              <a:rPr lang="pt-BR" b="1" dirty="0"/>
              <a:t>- Equipe de Apoio</a:t>
            </a:r>
          </a:p>
          <a:p>
            <a:pPr marL="0" indent="0">
              <a:buNone/>
            </a:pPr>
            <a:r>
              <a:rPr lang="pt-BR" dirty="0"/>
              <a:t>	</a:t>
            </a:r>
            <a:r>
              <a:rPr lang="pt-BR" b="1" dirty="0"/>
              <a:t>ART. 8º</a:t>
            </a:r>
          </a:p>
          <a:p>
            <a:pPr marL="0" indent="0" algn="just">
              <a:lnSpc>
                <a:spcPct val="150000"/>
              </a:lnSpc>
              <a:buNone/>
            </a:pPr>
            <a:r>
              <a:rPr lang="pt-BR" dirty="0"/>
              <a:t>	-</a:t>
            </a:r>
            <a:r>
              <a:rPr lang="pt-BR" sz="2400" dirty="0"/>
              <a:t> </a:t>
            </a:r>
            <a:r>
              <a:rPr lang="pt-BR" sz="2400" i="1" dirty="0"/>
              <a:t>§ 1º O agente de contratação será auxiliado por </a:t>
            </a:r>
            <a:r>
              <a:rPr lang="pt-BR" sz="2400" b="1" i="1" dirty="0"/>
              <a:t>equipe de apoio</a:t>
            </a:r>
            <a:r>
              <a:rPr lang="pt-BR" sz="2400" i="1" dirty="0"/>
              <a:t> e responderá individualmente pelos atos que praticar, salvo quando induzido a erro pela atuação da equipe.</a:t>
            </a:r>
          </a:p>
          <a:p>
            <a:pPr marL="0" indent="0">
              <a:buNone/>
            </a:pPr>
            <a:endParaRPr lang="pt-BR" b="1" dirty="0"/>
          </a:p>
          <a:p>
            <a:pPr marL="0" indent="0">
              <a:buNone/>
            </a:pPr>
            <a:endParaRPr lang="pt-BR" dirty="0"/>
          </a:p>
        </p:txBody>
      </p:sp>
    </p:spTree>
    <p:extLst>
      <p:ext uri="{BB962C8B-B14F-4D97-AF65-F5344CB8AC3E}">
        <p14:creationId xmlns:p14="http://schemas.microsoft.com/office/powerpoint/2010/main" val="162382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2B0845E7-C5A1-0A55-029D-9B40AFF0B78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7F2FD9D9-26CF-35F4-00C0-BB1F6150F5B5}"/>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AGENTES LICITADORES</a:t>
            </a:r>
            <a:endParaRPr lang="pt-BR" dirty="0">
              <a:latin typeface="Arial" panose="020B0604020202020204" pitchFamily="34" charset="0"/>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3BF3050D-2D27-6F48-E7AC-B2D060AD30F1}"/>
              </a:ext>
            </a:extLst>
          </p:cNvPr>
          <p:cNvSpPr>
            <a:spLocks noGrp="1"/>
          </p:cNvSpPr>
          <p:nvPr>
            <p:ph idx="1"/>
          </p:nvPr>
        </p:nvSpPr>
        <p:spPr/>
        <p:txBody>
          <a:bodyPr>
            <a:normAutofit fontScale="85000" lnSpcReduction="20000"/>
          </a:bodyPr>
          <a:lstStyle/>
          <a:p>
            <a:pPr marL="0" indent="0">
              <a:buNone/>
            </a:pPr>
            <a:r>
              <a:rPr lang="pt-BR" sz="3300" b="1" dirty="0"/>
              <a:t>COMISSÃO DE CONTRATAÇÃO:</a:t>
            </a:r>
          </a:p>
          <a:p>
            <a:pPr marL="0" indent="0">
              <a:buNone/>
            </a:pPr>
            <a:r>
              <a:rPr lang="pt-BR" b="1" dirty="0"/>
              <a:t>	ART. 8º</a:t>
            </a:r>
          </a:p>
          <a:p>
            <a:pPr marL="0" indent="0" algn="just">
              <a:lnSpc>
                <a:spcPct val="150000"/>
              </a:lnSpc>
              <a:buNone/>
            </a:pPr>
            <a:r>
              <a:rPr lang="pt-BR" i="1" dirty="0"/>
              <a:t>	- § 2º Em licitação que envolva </a:t>
            </a:r>
            <a:r>
              <a:rPr lang="pt-BR" b="1" i="1" dirty="0"/>
              <a:t>bens ou serviços especiais</a:t>
            </a:r>
            <a:r>
              <a:rPr lang="pt-BR" i="1" dirty="0"/>
              <a:t>, desde que observados os requisitos estabelecidos no </a:t>
            </a:r>
            <a:r>
              <a:rPr lang="pt-BR" i="1" dirty="0">
                <a:hlinkClick r:id="rId3"/>
              </a:rPr>
              <a:t>art. 7º desta Lei</a:t>
            </a:r>
            <a:r>
              <a:rPr lang="pt-BR" i="1" dirty="0"/>
              <a:t>, o agente de contratação poderá ser substituído por </a:t>
            </a:r>
            <a:r>
              <a:rPr lang="pt-BR" b="1" i="1" dirty="0"/>
              <a:t>comissão de contratação</a:t>
            </a:r>
            <a:r>
              <a:rPr lang="pt-BR" i="1" dirty="0"/>
              <a:t> formada por, no mínimo, </a:t>
            </a:r>
            <a:r>
              <a:rPr lang="pt-BR" b="1" i="1" dirty="0"/>
              <a:t>3 (três) membros</a:t>
            </a:r>
            <a:r>
              <a:rPr lang="pt-BR" i="1" dirty="0"/>
              <a:t>, que responderão solidariamente por todos os atos praticados pela comissão, ressalvado o membro que expressar posição individual divergente fundamentada e registrada em ata lavrada na reunião em que houver sido tomada a decisão.</a:t>
            </a:r>
            <a:endParaRPr lang="pt-BR" b="1" i="1" dirty="0"/>
          </a:p>
        </p:txBody>
      </p:sp>
    </p:spTree>
    <p:extLst>
      <p:ext uri="{BB962C8B-B14F-4D97-AF65-F5344CB8AC3E}">
        <p14:creationId xmlns:p14="http://schemas.microsoft.com/office/powerpoint/2010/main" val="415432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501E61A2-93FE-4B9B-A46D-A9C75EE1063D}"/>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39463AF-CC6F-2A60-B9D3-E4B44E30C738}"/>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AGENTES LICITADORES</a:t>
            </a:r>
          </a:p>
        </p:txBody>
      </p:sp>
      <p:sp>
        <p:nvSpPr>
          <p:cNvPr id="4" name="Espaço Reservado para Conteúdo 3">
            <a:extLst>
              <a:ext uri="{FF2B5EF4-FFF2-40B4-BE49-F238E27FC236}">
                <a16:creationId xmlns:a16="http://schemas.microsoft.com/office/drawing/2014/main" xmlns="" id="{066E9ACA-81FC-76C6-43AD-701124DC034E}"/>
              </a:ext>
            </a:extLst>
          </p:cNvPr>
          <p:cNvSpPr>
            <a:spLocks noGrp="1"/>
          </p:cNvSpPr>
          <p:nvPr>
            <p:ph idx="1"/>
          </p:nvPr>
        </p:nvSpPr>
        <p:spPr/>
        <p:txBody>
          <a:bodyPr>
            <a:normAutofit/>
          </a:bodyPr>
          <a:lstStyle/>
          <a:p>
            <a:pPr marL="0" indent="0">
              <a:buNone/>
            </a:pPr>
            <a:r>
              <a:rPr lang="pt-BR" b="1" dirty="0"/>
              <a:t>PREGOEIRO:</a:t>
            </a:r>
          </a:p>
          <a:p>
            <a:pPr marL="0" indent="0">
              <a:buNone/>
            </a:pPr>
            <a:r>
              <a:rPr lang="pt-BR" dirty="0"/>
              <a:t>	</a:t>
            </a:r>
            <a:r>
              <a:rPr lang="pt-BR" b="1" dirty="0"/>
              <a:t>ART. 8º</a:t>
            </a:r>
          </a:p>
          <a:p>
            <a:pPr marL="0" indent="0" algn="just">
              <a:lnSpc>
                <a:spcPct val="150000"/>
              </a:lnSpc>
              <a:buNone/>
            </a:pPr>
            <a:r>
              <a:rPr lang="pt-BR" dirty="0"/>
              <a:t>	§ 5º Em licitação na modalidade pregão, o agente responsável pela condução do certame será designado </a:t>
            </a:r>
            <a:r>
              <a:rPr lang="pt-BR" b="1" dirty="0"/>
              <a:t>pregoeiro.</a:t>
            </a:r>
          </a:p>
        </p:txBody>
      </p:sp>
    </p:spTree>
    <p:extLst>
      <p:ext uri="{BB962C8B-B14F-4D97-AF65-F5344CB8AC3E}">
        <p14:creationId xmlns:p14="http://schemas.microsoft.com/office/powerpoint/2010/main" val="196046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46C08525-9D42-43BB-DD1E-F1706F0A3608}"/>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3871C697-9985-0854-6FF8-6BC9DF66292E}"/>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QUEM PODE SER</a:t>
            </a:r>
            <a:endParaRPr lang="pt-BR" dirty="0">
              <a:latin typeface="Arial" panose="020B0604020202020204" pitchFamily="34" charset="0"/>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905DB787-4373-8E32-3A5C-0F2B92E9F701}"/>
              </a:ext>
            </a:extLst>
          </p:cNvPr>
          <p:cNvSpPr>
            <a:spLocks noGrp="1"/>
          </p:cNvSpPr>
          <p:nvPr>
            <p:ph idx="1"/>
          </p:nvPr>
        </p:nvSpPr>
        <p:spPr/>
        <p:txBody>
          <a:bodyPr>
            <a:normAutofit fontScale="92500" lnSpcReduction="20000"/>
          </a:bodyPr>
          <a:lstStyle/>
          <a:p>
            <a:pPr marL="0" indent="0">
              <a:buNone/>
            </a:pPr>
            <a:r>
              <a:rPr lang="pt-BR" sz="3000" b="1" dirty="0"/>
              <a:t>ART. 7º</a:t>
            </a:r>
          </a:p>
          <a:p>
            <a:pPr marL="0" indent="0">
              <a:buNone/>
            </a:pPr>
            <a:endParaRPr lang="pt-BR" sz="2400" b="1" dirty="0"/>
          </a:p>
          <a:p>
            <a:pPr marL="0" indent="0">
              <a:lnSpc>
                <a:spcPct val="150000"/>
              </a:lnSpc>
              <a:buNone/>
            </a:pPr>
            <a:r>
              <a:rPr lang="pt-BR" sz="2400" b="1" dirty="0"/>
              <a:t>	</a:t>
            </a:r>
            <a:r>
              <a:rPr lang="pt-BR" sz="2600" i="1" dirty="0"/>
              <a:t>I - sejam, preferencialmente, </a:t>
            </a:r>
            <a:r>
              <a:rPr lang="pt-BR" sz="2600" b="1" i="1" dirty="0"/>
              <a:t>servidor efetivo ou empregado público </a:t>
            </a:r>
            <a:r>
              <a:rPr lang="pt-BR" sz="2600" i="1" dirty="0"/>
              <a:t>dos quadros permanentes da Administração Pública;</a:t>
            </a:r>
          </a:p>
          <a:p>
            <a:pPr marL="0" indent="0">
              <a:lnSpc>
                <a:spcPct val="150000"/>
              </a:lnSpc>
              <a:buNone/>
            </a:pPr>
            <a:r>
              <a:rPr lang="pt-BR" sz="2600" b="1" i="1" dirty="0"/>
              <a:t>	</a:t>
            </a:r>
            <a:r>
              <a:rPr lang="pt-BR" sz="2600" dirty="0"/>
              <a:t>- Comissionado?</a:t>
            </a:r>
          </a:p>
          <a:p>
            <a:pPr marL="0" indent="0">
              <a:lnSpc>
                <a:spcPct val="150000"/>
              </a:lnSpc>
              <a:buNone/>
            </a:pPr>
            <a:r>
              <a:rPr lang="pt-BR" sz="2600" dirty="0"/>
              <a:t>	- Estágio Probatório?</a:t>
            </a:r>
          </a:p>
          <a:p>
            <a:pPr marL="0" indent="0">
              <a:lnSpc>
                <a:spcPct val="150000"/>
              </a:lnSpc>
              <a:buNone/>
            </a:pPr>
            <a:r>
              <a:rPr lang="pt-BR" sz="2600" dirty="0"/>
              <a:t>	- Terceirizado?</a:t>
            </a:r>
          </a:p>
          <a:p>
            <a:pPr marL="0" indent="0" algn="just">
              <a:lnSpc>
                <a:spcPct val="150000"/>
              </a:lnSpc>
              <a:buNone/>
            </a:pPr>
            <a:r>
              <a:rPr lang="pt-BR" sz="2600" dirty="0"/>
              <a:t>	</a:t>
            </a:r>
          </a:p>
        </p:txBody>
      </p:sp>
    </p:spTree>
    <p:extLst>
      <p:ext uri="{BB962C8B-B14F-4D97-AF65-F5344CB8AC3E}">
        <p14:creationId xmlns:p14="http://schemas.microsoft.com/office/powerpoint/2010/main" val="217785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025BCFE4-AEC4-B62D-A4B4-6FA5831B62BA}"/>
              </a:ext>
            </a:extLst>
          </p:cNvPr>
          <p:cNvPicPr>
            <a:picLocks noChangeAspect="1"/>
          </p:cNvPicPr>
          <p:nvPr/>
        </p:nvPicPr>
        <p:blipFill>
          <a:blip r:embed="rId2"/>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xmlns="" id="{1D3B60A5-B1F2-DFE2-D5C0-145C7BA2880C}"/>
              </a:ext>
            </a:extLst>
          </p:cNvPr>
          <p:cNvSpPr>
            <a:spLocks noGrp="1"/>
          </p:cNvSpPr>
          <p:nvPr>
            <p:ph type="title"/>
          </p:nvPr>
        </p:nvSpPr>
        <p:spPr>
          <a:xfrm>
            <a:off x="838200" y="681037"/>
            <a:ext cx="10515600" cy="1009651"/>
          </a:xfrm>
        </p:spPr>
        <p:txBody>
          <a:bodyPr/>
          <a:lstStyle/>
          <a:p>
            <a:r>
              <a:rPr lang="pt-BR" b="1" dirty="0">
                <a:solidFill>
                  <a:schemeClr val="accent2"/>
                </a:solidFill>
                <a:latin typeface="Arial" panose="020B0604020202020204" pitchFamily="34" charset="0"/>
                <a:cs typeface="Arial" panose="020B0604020202020204" pitchFamily="34" charset="0"/>
              </a:rPr>
              <a:t>PARENTESCO - NEPOTISMO</a:t>
            </a:r>
            <a:endParaRPr lang="pt-BR" dirty="0">
              <a:latin typeface="Arial" panose="020B0604020202020204" pitchFamily="34" charset="0"/>
              <a:cs typeface="Arial" panose="020B0604020202020204" pitchFamily="34" charset="0"/>
            </a:endParaRPr>
          </a:p>
        </p:txBody>
      </p:sp>
      <p:sp>
        <p:nvSpPr>
          <p:cNvPr id="4" name="Espaço Reservado para Conteúdo 3">
            <a:extLst>
              <a:ext uri="{FF2B5EF4-FFF2-40B4-BE49-F238E27FC236}">
                <a16:creationId xmlns:a16="http://schemas.microsoft.com/office/drawing/2014/main" xmlns="" id="{65760623-3608-98B9-14D1-2229B5A83CAD}"/>
              </a:ext>
            </a:extLst>
          </p:cNvPr>
          <p:cNvSpPr>
            <a:spLocks noGrp="1"/>
          </p:cNvSpPr>
          <p:nvPr>
            <p:ph idx="1"/>
          </p:nvPr>
        </p:nvSpPr>
        <p:spPr/>
        <p:txBody>
          <a:bodyPr>
            <a:normAutofit/>
          </a:bodyPr>
          <a:lstStyle/>
          <a:p>
            <a:pPr marL="0" indent="0" algn="just">
              <a:lnSpc>
                <a:spcPct val="150000"/>
              </a:lnSpc>
              <a:buNone/>
            </a:pPr>
            <a:r>
              <a:rPr lang="pt-BR" b="1" dirty="0"/>
              <a:t>ART. 7º - designação</a:t>
            </a:r>
          </a:p>
          <a:p>
            <a:pPr marL="0" indent="0" algn="just">
              <a:lnSpc>
                <a:spcPct val="150000"/>
              </a:lnSpc>
              <a:buNone/>
            </a:pPr>
            <a:r>
              <a:rPr lang="pt-BR" sz="2400" i="1" dirty="0"/>
              <a:t>	III - não sejam cônjuge ou companheiro de licitantes ou contratados habituais da Administração nem tenham com eles vínculo de parentesco, colateral ou por afinidade, até o terceiro grau, ou de natureza técnica, comercial, econômica, financeira, trabalhista e civil.</a:t>
            </a:r>
          </a:p>
          <a:p>
            <a:pPr marL="0" indent="0" algn="just">
              <a:lnSpc>
                <a:spcPct val="150000"/>
              </a:lnSpc>
              <a:buNone/>
            </a:pPr>
            <a:r>
              <a:rPr lang="pt-BR" sz="2400" i="1" dirty="0"/>
              <a:t>	*aplica à assessoria jurídica e ao controle interno</a:t>
            </a:r>
          </a:p>
        </p:txBody>
      </p:sp>
    </p:spTree>
    <p:extLst>
      <p:ext uri="{BB962C8B-B14F-4D97-AF65-F5344CB8AC3E}">
        <p14:creationId xmlns:p14="http://schemas.microsoft.com/office/powerpoint/2010/main" val="14716741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286</Words>
  <Application>Microsoft Office PowerPoint</Application>
  <PresentationFormat>Widescreen</PresentationFormat>
  <Paragraphs>140</Paragraphs>
  <Slides>40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40</vt:i4>
      </vt:variant>
    </vt:vector>
  </HeadingPairs>
  <TitlesOfParts>
    <vt:vector size="46" baseType="lpstr">
      <vt:lpstr>Arial</vt:lpstr>
      <vt:lpstr>Calibri</vt:lpstr>
      <vt:lpstr>Calibri (CORPO)</vt:lpstr>
      <vt:lpstr>Calibri Light</vt:lpstr>
      <vt:lpstr>Times New Roman</vt:lpstr>
      <vt:lpstr>Tema do Office</vt:lpstr>
      <vt:lpstr>Apresentação do PowerPoint</vt:lpstr>
      <vt:lpstr>DESIGNAÇÃO DE EQUIPE LICITATÓRIA</vt:lpstr>
      <vt:lpstr>AGENTES LICITADORES</vt:lpstr>
      <vt:lpstr>AGENTES LICITADORES</vt:lpstr>
      <vt:lpstr>AGENTES LICITADORES</vt:lpstr>
      <vt:lpstr>AGENTES LICITADORES</vt:lpstr>
      <vt:lpstr>AGENTES LICITADORES</vt:lpstr>
      <vt:lpstr>QUEM PODE SER</vt:lpstr>
      <vt:lpstr>PARENTESCO - NEPOTISMO</vt:lpstr>
      <vt:lpstr>PARENTESCO - NEPOTISMO</vt:lpstr>
      <vt:lpstr>PARENTESCO - NEPOTISMO</vt:lpstr>
      <vt:lpstr>PARENTESCO - NEPOTISMO</vt:lpstr>
      <vt:lpstr>REQUISITOS - FORMAÇÃO</vt:lpstr>
      <vt:lpstr>SEGREGAÇÃO DE FUNÇÕES</vt:lpstr>
      <vt:lpstr>SEGREGAÇÃO DE FUNÇÕES</vt:lpstr>
      <vt:lpstr>APOIO E PROTEÇÃO</vt:lpstr>
      <vt:lpstr>APOIO E PROTEÇÃO</vt:lpstr>
      <vt:lpstr>APOIO E PROTEÇÃO</vt:lpstr>
      <vt:lpstr>DESIGNAÇÃO</vt:lpstr>
      <vt:lpstr>DESIGNAÇÃO</vt:lpstr>
      <vt:lpstr>DESIGNAÇÃO</vt:lpstr>
      <vt:lpstr>DESIGNAÇÃO</vt:lpstr>
      <vt:lpstr>REGULAMENTO PRÓPRIO</vt:lpstr>
      <vt:lpstr>REGULAMENTO PRÓPRIO</vt:lpstr>
      <vt:lpstr>CAPACITAÇÃO</vt:lpstr>
      <vt:lpstr>RESPONSABILIZAÇÃO</vt:lpstr>
      <vt:lpstr>RESPONSABILIZAÇÃO</vt:lpstr>
      <vt:lpstr>RESPONSABILIZAÇÃO</vt:lpstr>
      <vt:lpstr>RECOMENDAÇÕES DO ACORDÃO 722/24</vt:lpstr>
      <vt:lpstr>RECOMENDAÇÕES DO ACORDÃO 722/24</vt:lpstr>
      <vt:lpstr>RECOMENDAÇÕES DO ACORDÃO 722/24</vt:lpstr>
      <vt:lpstr>RECOMENDAÇÕES DO ACORDÃO 722/24</vt:lpstr>
      <vt:lpstr>RECOMENDAÇÕES DO ACORDÃO 722/24</vt:lpstr>
      <vt:lpstr>RECOMENDAÇÕES DO ACORDÃO 722/24</vt:lpstr>
      <vt:lpstr>RECOMENDAÇÕES DO ACORDÃO 722/24</vt:lpstr>
      <vt:lpstr>RECOMENDAÇÕES DO ACORDÃO 722/24</vt:lpstr>
      <vt:lpstr>RECOMENDAÇÕES DO ACORDÃO 722/24</vt:lpstr>
      <vt:lpstr>WHATSAPP: 41 9 9133-8008</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Fiorese</dc:creator>
  <cp:lastModifiedBy>Usuario</cp:lastModifiedBy>
  <cp:revision>100</cp:revision>
  <dcterms:created xsi:type="dcterms:W3CDTF">2023-05-26T13:48:11Z</dcterms:created>
  <dcterms:modified xsi:type="dcterms:W3CDTF">2025-05-15T14:22:54Z</dcterms:modified>
</cp:coreProperties>
</file>